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29"/>
  </p:notesMasterIdLst>
  <p:sldIdLst>
    <p:sldId id="256" r:id="rId3"/>
    <p:sldId id="431" r:id="rId4"/>
    <p:sldId id="428" r:id="rId5"/>
    <p:sldId id="432" r:id="rId6"/>
    <p:sldId id="429" r:id="rId7"/>
    <p:sldId id="408" r:id="rId8"/>
    <p:sldId id="409" r:id="rId9"/>
    <p:sldId id="410" r:id="rId10"/>
    <p:sldId id="397" r:id="rId11"/>
    <p:sldId id="390" r:id="rId12"/>
    <p:sldId id="398" r:id="rId13"/>
    <p:sldId id="399" r:id="rId14"/>
    <p:sldId id="419" r:id="rId15"/>
    <p:sldId id="400" r:id="rId16"/>
    <p:sldId id="391" r:id="rId17"/>
    <p:sldId id="425" r:id="rId18"/>
    <p:sldId id="401" r:id="rId19"/>
    <p:sldId id="434" r:id="rId20"/>
    <p:sldId id="416" r:id="rId21"/>
    <p:sldId id="407" r:id="rId22"/>
    <p:sldId id="422" r:id="rId23"/>
    <p:sldId id="405" r:id="rId24"/>
    <p:sldId id="423" r:id="rId25"/>
    <p:sldId id="424" r:id="rId26"/>
    <p:sldId id="435" r:id="rId27"/>
    <p:sldId id="365" r:id="rId28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33"/>
    <a:srgbClr val="9FE6FF"/>
    <a:srgbClr val="0046D2"/>
    <a:srgbClr val="000000"/>
    <a:srgbClr val="005C2A"/>
    <a:srgbClr val="0038A8"/>
    <a:srgbClr val="75DBFF"/>
    <a:srgbClr val="66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3" autoAdjust="0"/>
    <p:restoredTop sz="83333" autoAdjust="0"/>
  </p:normalViewPr>
  <p:slideViewPr>
    <p:cSldViewPr>
      <p:cViewPr>
        <p:scale>
          <a:sx n="80" d="100"/>
          <a:sy n="80" d="100"/>
        </p:scale>
        <p:origin x="-1506" y="-21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D524FB-B85B-4B99-9909-C6418C40D692}" type="doc">
      <dgm:prSet loTypeId="urn:microsoft.com/office/officeart/2005/8/layout/process1" loCatId="process" qsTypeId="urn:microsoft.com/office/officeart/2005/8/quickstyle/3d3" qsCatId="3D" csTypeId="urn:microsoft.com/office/officeart/2005/8/colors/accent6_5" csCatId="accent6" phldr="1"/>
      <dgm:spPr/>
    </dgm:pt>
    <dgm:pt modelId="{58C5E210-FA29-458F-A23B-7FD0C5D8FED4}">
      <dgm:prSet phldrT="[Текст]" custT="1"/>
      <dgm:spPr/>
      <dgm:t>
        <a:bodyPr/>
        <a:lstStyle/>
        <a:p>
          <a:r>
            <a:rPr lang="en-US" sz="1900" dirty="0" smtClean="0"/>
            <a:t>TPS </a:t>
          </a:r>
          <a:r>
            <a:rPr lang="en-US" sz="1200" dirty="0" smtClean="0"/>
            <a:t>(TOYOTA production system)</a:t>
          </a:r>
          <a:endParaRPr lang="ru-RU" sz="1200" dirty="0"/>
        </a:p>
      </dgm:t>
    </dgm:pt>
    <dgm:pt modelId="{9BD9D212-9AC2-4D18-A4B3-BE4697D2FC72}" type="parTrans" cxnId="{4D6F451A-14C6-4344-B48A-6E06EFDAD9DA}">
      <dgm:prSet/>
      <dgm:spPr/>
      <dgm:t>
        <a:bodyPr/>
        <a:lstStyle/>
        <a:p>
          <a:endParaRPr lang="ru-RU"/>
        </a:p>
      </dgm:t>
    </dgm:pt>
    <dgm:pt modelId="{35F67689-DECE-462F-8F94-E7E055323E21}" type="sibTrans" cxnId="{4D6F451A-14C6-4344-B48A-6E06EFDAD9DA}">
      <dgm:prSet/>
      <dgm:spPr/>
      <dgm:t>
        <a:bodyPr/>
        <a:lstStyle/>
        <a:p>
          <a:endParaRPr lang="ru-RU"/>
        </a:p>
      </dgm:t>
    </dgm:pt>
    <dgm:pt modelId="{7B3B6AEC-FD65-4F7F-ADEB-74BD1250F2EC}">
      <dgm:prSet phldrT="[Текст]" custT="1"/>
      <dgm:spPr/>
      <dgm:t>
        <a:bodyPr/>
        <a:lstStyle/>
        <a:p>
          <a:r>
            <a:rPr lang="en-US" sz="1900" dirty="0" smtClean="0"/>
            <a:t>TPS </a:t>
          </a:r>
          <a:r>
            <a:rPr lang="en-US" sz="1200" dirty="0" smtClean="0"/>
            <a:t>(TOTAL production system)</a:t>
          </a:r>
          <a:endParaRPr lang="ru-RU" sz="1200" dirty="0"/>
        </a:p>
      </dgm:t>
    </dgm:pt>
    <dgm:pt modelId="{99D38C50-A28B-4D22-97DE-C97079387504}" type="parTrans" cxnId="{D0535EEE-BDFB-4C98-990F-5605EF403F00}">
      <dgm:prSet/>
      <dgm:spPr/>
      <dgm:t>
        <a:bodyPr/>
        <a:lstStyle/>
        <a:p>
          <a:endParaRPr lang="ru-RU"/>
        </a:p>
      </dgm:t>
    </dgm:pt>
    <dgm:pt modelId="{66209869-E7CA-439F-882E-C4C7EE038586}" type="sibTrans" cxnId="{D0535EEE-BDFB-4C98-990F-5605EF403F00}">
      <dgm:prSet/>
      <dgm:spPr/>
      <dgm:t>
        <a:bodyPr/>
        <a:lstStyle/>
        <a:p>
          <a:endParaRPr lang="ru-RU"/>
        </a:p>
      </dgm:t>
    </dgm:pt>
    <dgm:pt modelId="{07E76E93-BA1E-4DC8-B6E0-5F9F59B167F2}">
      <dgm:prSet phldrT="[Текст]" custT="1"/>
      <dgm:spPr/>
      <dgm:t>
        <a:bodyPr/>
        <a:lstStyle/>
        <a:p>
          <a:r>
            <a:rPr lang="en-US" sz="1900" dirty="0" smtClean="0"/>
            <a:t>TMS </a:t>
          </a:r>
          <a:r>
            <a:rPr lang="en-US" sz="1200" dirty="0" smtClean="0"/>
            <a:t>(TOTAL MANAGEMENT system)</a:t>
          </a:r>
          <a:endParaRPr lang="ru-RU" sz="1200" dirty="0"/>
        </a:p>
      </dgm:t>
    </dgm:pt>
    <dgm:pt modelId="{BC088489-F8E3-4EA8-A1F6-D1BD95A07CC9}" type="parTrans" cxnId="{ADC612CB-AA9F-4536-804A-DFAF0029D721}">
      <dgm:prSet/>
      <dgm:spPr/>
      <dgm:t>
        <a:bodyPr/>
        <a:lstStyle/>
        <a:p>
          <a:endParaRPr lang="ru-RU"/>
        </a:p>
      </dgm:t>
    </dgm:pt>
    <dgm:pt modelId="{E1A42632-BB87-46E0-99D1-19CA7DDA3C37}" type="sibTrans" cxnId="{ADC612CB-AA9F-4536-804A-DFAF0029D721}">
      <dgm:prSet/>
      <dgm:spPr/>
      <dgm:t>
        <a:bodyPr/>
        <a:lstStyle/>
        <a:p>
          <a:endParaRPr lang="ru-RU"/>
        </a:p>
      </dgm:t>
    </dgm:pt>
    <dgm:pt modelId="{4AF7070B-04D2-43F8-B905-E83BB049164E}" type="pres">
      <dgm:prSet presAssocID="{7FD524FB-B85B-4B99-9909-C6418C40D692}" presName="Name0" presStyleCnt="0">
        <dgm:presLayoutVars>
          <dgm:dir/>
          <dgm:resizeHandles val="exact"/>
        </dgm:presLayoutVars>
      </dgm:prSet>
      <dgm:spPr/>
    </dgm:pt>
    <dgm:pt modelId="{072D5759-9FAB-4B95-BF8A-7FA0A8934C90}" type="pres">
      <dgm:prSet presAssocID="{58C5E210-FA29-458F-A23B-7FD0C5D8FE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5CAD1-0B3A-4357-9713-3E6CDA3DAF12}" type="pres">
      <dgm:prSet presAssocID="{35F67689-DECE-462F-8F94-E7E055323E2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8412897-6E11-4927-85DC-5C3A00B8EB43}" type="pres">
      <dgm:prSet presAssocID="{35F67689-DECE-462F-8F94-E7E055323E2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3C62B373-81B3-47A6-98EB-9893AC40E210}" type="pres">
      <dgm:prSet presAssocID="{7B3B6AEC-FD65-4F7F-ADEB-74BD1250F2E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4EC97-D8F7-4DD3-84F2-86D52961D9D0}" type="pres">
      <dgm:prSet presAssocID="{66209869-E7CA-439F-882E-C4C7EE03858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D78C886-6551-4DAE-98CC-7926B0F17302}" type="pres">
      <dgm:prSet presAssocID="{66209869-E7CA-439F-882E-C4C7EE03858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35F6D24-72FB-491B-89E0-1D9A58546CDC}" type="pres">
      <dgm:prSet presAssocID="{07E76E93-BA1E-4DC8-B6E0-5F9F59B167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042F4B-6691-424E-A56A-33AC7ED3148F}" type="presOf" srcId="{35F67689-DECE-462F-8F94-E7E055323E21}" destId="{28412897-6E11-4927-85DC-5C3A00B8EB43}" srcOrd="1" destOrd="0" presId="urn:microsoft.com/office/officeart/2005/8/layout/process1"/>
    <dgm:cxn modelId="{DFE12621-6F72-41FE-89C2-84C0077F8ACC}" type="presOf" srcId="{66209869-E7CA-439F-882E-C4C7EE038586}" destId="{34A4EC97-D8F7-4DD3-84F2-86D52961D9D0}" srcOrd="0" destOrd="0" presId="urn:microsoft.com/office/officeart/2005/8/layout/process1"/>
    <dgm:cxn modelId="{D0535EEE-BDFB-4C98-990F-5605EF403F00}" srcId="{7FD524FB-B85B-4B99-9909-C6418C40D692}" destId="{7B3B6AEC-FD65-4F7F-ADEB-74BD1250F2EC}" srcOrd="1" destOrd="0" parTransId="{99D38C50-A28B-4D22-97DE-C97079387504}" sibTransId="{66209869-E7CA-439F-882E-C4C7EE038586}"/>
    <dgm:cxn modelId="{948A546F-1FF4-4487-96A3-5F78C3E6D3D5}" type="presOf" srcId="{7B3B6AEC-FD65-4F7F-ADEB-74BD1250F2EC}" destId="{3C62B373-81B3-47A6-98EB-9893AC40E210}" srcOrd="0" destOrd="0" presId="urn:microsoft.com/office/officeart/2005/8/layout/process1"/>
    <dgm:cxn modelId="{5D16058C-7358-422E-9605-7A65433D2E3F}" type="presOf" srcId="{35F67689-DECE-462F-8F94-E7E055323E21}" destId="{7AA5CAD1-0B3A-4357-9713-3E6CDA3DAF12}" srcOrd="0" destOrd="0" presId="urn:microsoft.com/office/officeart/2005/8/layout/process1"/>
    <dgm:cxn modelId="{8B7D0165-1740-462D-B11E-45E89C589790}" type="presOf" srcId="{66209869-E7CA-439F-882E-C4C7EE038586}" destId="{8D78C886-6551-4DAE-98CC-7926B0F17302}" srcOrd="1" destOrd="0" presId="urn:microsoft.com/office/officeart/2005/8/layout/process1"/>
    <dgm:cxn modelId="{676DF4EC-CCAB-4710-B7B7-03C973722F2E}" type="presOf" srcId="{07E76E93-BA1E-4DC8-B6E0-5F9F59B167F2}" destId="{E35F6D24-72FB-491B-89E0-1D9A58546CDC}" srcOrd="0" destOrd="0" presId="urn:microsoft.com/office/officeart/2005/8/layout/process1"/>
    <dgm:cxn modelId="{ADC612CB-AA9F-4536-804A-DFAF0029D721}" srcId="{7FD524FB-B85B-4B99-9909-C6418C40D692}" destId="{07E76E93-BA1E-4DC8-B6E0-5F9F59B167F2}" srcOrd="2" destOrd="0" parTransId="{BC088489-F8E3-4EA8-A1F6-D1BD95A07CC9}" sibTransId="{E1A42632-BB87-46E0-99D1-19CA7DDA3C37}"/>
    <dgm:cxn modelId="{7850F6AC-5F5D-4CC5-A35C-913510D9E5EB}" type="presOf" srcId="{7FD524FB-B85B-4B99-9909-C6418C40D692}" destId="{4AF7070B-04D2-43F8-B905-E83BB049164E}" srcOrd="0" destOrd="0" presId="urn:microsoft.com/office/officeart/2005/8/layout/process1"/>
    <dgm:cxn modelId="{D2BC01C7-DB0E-47EE-8BE7-49F7B5A50E5A}" type="presOf" srcId="{58C5E210-FA29-458F-A23B-7FD0C5D8FED4}" destId="{072D5759-9FAB-4B95-BF8A-7FA0A8934C90}" srcOrd="0" destOrd="0" presId="urn:microsoft.com/office/officeart/2005/8/layout/process1"/>
    <dgm:cxn modelId="{4D6F451A-14C6-4344-B48A-6E06EFDAD9DA}" srcId="{7FD524FB-B85B-4B99-9909-C6418C40D692}" destId="{58C5E210-FA29-458F-A23B-7FD0C5D8FED4}" srcOrd="0" destOrd="0" parTransId="{9BD9D212-9AC2-4D18-A4B3-BE4697D2FC72}" sibTransId="{35F67689-DECE-462F-8F94-E7E055323E21}"/>
    <dgm:cxn modelId="{577CD21A-1ECF-48B4-A5F3-14575C1BFEB4}" type="presParOf" srcId="{4AF7070B-04D2-43F8-B905-E83BB049164E}" destId="{072D5759-9FAB-4B95-BF8A-7FA0A8934C90}" srcOrd="0" destOrd="0" presId="urn:microsoft.com/office/officeart/2005/8/layout/process1"/>
    <dgm:cxn modelId="{03869826-8DF9-4F03-86A0-F71E8A8ABF6F}" type="presParOf" srcId="{4AF7070B-04D2-43F8-B905-E83BB049164E}" destId="{7AA5CAD1-0B3A-4357-9713-3E6CDA3DAF12}" srcOrd="1" destOrd="0" presId="urn:microsoft.com/office/officeart/2005/8/layout/process1"/>
    <dgm:cxn modelId="{AEB3637A-9CE5-400D-A2F1-EE43875D7343}" type="presParOf" srcId="{7AA5CAD1-0B3A-4357-9713-3E6CDA3DAF12}" destId="{28412897-6E11-4927-85DC-5C3A00B8EB43}" srcOrd="0" destOrd="0" presId="urn:microsoft.com/office/officeart/2005/8/layout/process1"/>
    <dgm:cxn modelId="{234840F2-D313-4F3C-9D94-19174FA4A95F}" type="presParOf" srcId="{4AF7070B-04D2-43F8-B905-E83BB049164E}" destId="{3C62B373-81B3-47A6-98EB-9893AC40E210}" srcOrd="2" destOrd="0" presId="urn:microsoft.com/office/officeart/2005/8/layout/process1"/>
    <dgm:cxn modelId="{4FF15E83-DB0F-4FAC-8266-CDC874F3B3B5}" type="presParOf" srcId="{4AF7070B-04D2-43F8-B905-E83BB049164E}" destId="{34A4EC97-D8F7-4DD3-84F2-86D52961D9D0}" srcOrd="3" destOrd="0" presId="urn:microsoft.com/office/officeart/2005/8/layout/process1"/>
    <dgm:cxn modelId="{C53A35A9-F81D-4F80-B34D-62D31FEE620E}" type="presParOf" srcId="{34A4EC97-D8F7-4DD3-84F2-86D52961D9D0}" destId="{8D78C886-6551-4DAE-98CC-7926B0F17302}" srcOrd="0" destOrd="0" presId="urn:microsoft.com/office/officeart/2005/8/layout/process1"/>
    <dgm:cxn modelId="{66658DA8-9BAB-42B4-85A5-BD93847BD857}" type="presParOf" srcId="{4AF7070B-04D2-43F8-B905-E83BB049164E}" destId="{E35F6D24-72FB-491B-89E0-1D9A58546CD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72B75-F8F3-4438-B1D9-AFF48A18F727}" type="doc">
      <dgm:prSet loTypeId="urn:microsoft.com/office/officeart/2005/8/layout/hProcess4" loCatId="process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B36DE01-6AD9-42D3-9AC6-347A1024A86E}">
      <dgm:prSet phldrT="[Текст]"/>
      <dgm:spPr/>
      <dgm:t>
        <a:bodyPr/>
        <a:lstStyle/>
        <a:p>
          <a:r>
            <a:rPr lang="ru-RU" dirty="0" smtClean="0"/>
            <a:t>МИКРО-поток</a:t>
          </a:r>
          <a:endParaRPr lang="ru-RU" dirty="0"/>
        </a:p>
      </dgm:t>
    </dgm:pt>
    <dgm:pt modelId="{21BE0923-BC9A-47A2-97B7-E8B1D3DA916A}" type="parTrans" cxnId="{E4860C84-C4AA-4CB6-9A98-D344EA7C2307}">
      <dgm:prSet/>
      <dgm:spPr/>
      <dgm:t>
        <a:bodyPr/>
        <a:lstStyle/>
        <a:p>
          <a:endParaRPr lang="ru-RU"/>
        </a:p>
      </dgm:t>
    </dgm:pt>
    <dgm:pt modelId="{6EE8FDE1-60EB-4CAB-9B4C-A00D5D31EB4B}" type="sibTrans" cxnId="{E4860C84-C4AA-4CB6-9A98-D344EA7C2307}">
      <dgm:prSet/>
      <dgm:spPr/>
      <dgm:t>
        <a:bodyPr/>
        <a:lstStyle/>
        <a:p>
          <a:endParaRPr lang="ru-RU"/>
        </a:p>
      </dgm:t>
    </dgm:pt>
    <dgm:pt modelId="{6ADDAEED-532B-4D89-B96E-4BC4F5FB6C15}">
      <dgm:prSet phldrT="[Текст]"/>
      <dgm:spPr/>
      <dgm:t>
        <a:bodyPr/>
        <a:lstStyle/>
        <a:p>
          <a:r>
            <a:rPr lang="ru-RU" dirty="0" smtClean="0"/>
            <a:t>КПСЦ операции, процессов внутри подразделения/участка</a:t>
          </a:r>
          <a:endParaRPr lang="ru-RU" dirty="0"/>
        </a:p>
      </dgm:t>
    </dgm:pt>
    <dgm:pt modelId="{95A14A95-B1F4-425D-A55F-F59F6F583D8A}" type="parTrans" cxnId="{DB6CBE38-D02C-4881-BFCA-3F160C969360}">
      <dgm:prSet/>
      <dgm:spPr/>
      <dgm:t>
        <a:bodyPr/>
        <a:lstStyle/>
        <a:p>
          <a:endParaRPr lang="ru-RU"/>
        </a:p>
      </dgm:t>
    </dgm:pt>
    <dgm:pt modelId="{156808FB-C0F9-4F27-8295-AC96D554E9D5}" type="sibTrans" cxnId="{DB6CBE38-D02C-4881-BFCA-3F160C969360}">
      <dgm:prSet/>
      <dgm:spPr/>
      <dgm:t>
        <a:bodyPr/>
        <a:lstStyle/>
        <a:p>
          <a:endParaRPr lang="ru-RU"/>
        </a:p>
      </dgm:t>
    </dgm:pt>
    <dgm:pt modelId="{39DFEE83-FD57-4956-B072-FB51BFCC4111}">
      <dgm:prSet phldrT="[Текст]"/>
      <dgm:spPr/>
      <dgm:t>
        <a:bodyPr/>
        <a:lstStyle/>
        <a:p>
          <a:r>
            <a:rPr lang="ru-RU" dirty="0" smtClean="0"/>
            <a:t>МАКРО-поток</a:t>
          </a:r>
          <a:endParaRPr lang="ru-RU" dirty="0"/>
        </a:p>
      </dgm:t>
    </dgm:pt>
    <dgm:pt modelId="{5BB211C4-EC65-42FA-AA1B-C04E80E925C5}" type="parTrans" cxnId="{195944C3-89B1-42C0-A7DC-E7A996D7DA2E}">
      <dgm:prSet/>
      <dgm:spPr/>
      <dgm:t>
        <a:bodyPr/>
        <a:lstStyle/>
        <a:p>
          <a:endParaRPr lang="ru-RU"/>
        </a:p>
      </dgm:t>
    </dgm:pt>
    <dgm:pt modelId="{CA429BD0-B22E-43F2-BDE9-7B16F8E2E2CE}" type="sibTrans" cxnId="{195944C3-89B1-42C0-A7DC-E7A996D7DA2E}">
      <dgm:prSet/>
      <dgm:spPr/>
      <dgm:t>
        <a:bodyPr/>
        <a:lstStyle/>
        <a:p>
          <a:endParaRPr lang="ru-RU"/>
        </a:p>
      </dgm:t>
    </dgm:pt>
    <dgm:pt modelId="{59959B1F-838F-4D31-8D41-C8E15B2169DA}">
      <dgm:prSet phldrT="[Текст]"/>
      <dgm:spPr/>
      <dgm:t>
        <a:bodyPr/>
        <a:lstStyle/>
        <a:p>
          <a:r>
            <a:rPr lang="ru-RU" dirty="0" smtClean="0"/>
            <a:t>КПСЦ процессов в пределах одной компании с участием 2х и более подразделений/участков</a:t>
          </a:r>
          <a:endParaRPr lang="ru-RU" dirty="0"/>
        </a:p>
      </dgm:t>
    </dgm:pt>
    <dgm:pt modelId="{8301895D-E7D0-40E5-B192-22205549A101}" type="parTrans" cxnId="{9815C644-89F0-4812-A580-CC78931B632C}">
      <dgm:prSet/>
      <dgm:spPr/>
      <dgm:t>
        <a:bodyPr/>
        <a:lstStyle/>
        <a:p>
          <a:endParaRPr lang="ru-RU"/>
        </a:p>
      </dgm:t>
    </dgm:pt>
    <dgm:pt modelId="{AEF28BA7-12D4-42AC-9E82-DCDCE5029A32}" type="sibTrans" cxnId="{9815C644-89F0-4812-A580-CC78931B632C}">
      <dgm:prSet/>
      <dgm:spPr/>
      <dgm:t>
        <a:bodyPr/>
        <a:lstStyle/>
        <a:p>
          <a:endParaRPr lang="ru-RU"/>
        </a:p>
      </dgm:t>
    </dgm:pt>
    <dgm:pt modelId="{A307971A-6BCA-4B9F-8CBA-2C93B4ABF10E}">
      <dgm:prSet phldrT="[Текст]"/>
      <dgm:spPr/>
      <dgm:t>
        <a:bodyPr/>
        <a:lstStyle/>
        <a:p>
          <a:r>
            <a:rPr lang="ru-RU" dirty="0" smtClean="0"/>
            <a:t>МЕГА-поток</a:t>
          </a:r>
          <a:endParaRPr lang="ru-RU" dirty="0"/>
        </a:p>
      </dgm:t>
    </dgm:pt>
    <dgm:pt modelId="{06D76984-56E3-4EC8-9A20-8368B712C210}" type="parTrans" cxnId="{7EDF6B3B-1C30-4552-8F09-764EA31D345E}">
      <dgm:prSet/>
      <dgm:spPr/>
      <dgm:t>
        <a:bodyPr/>
        <a:lstStyle/>
        <a:p>
          <a:endParaRPr lang="ru-RU"/>
        </a:p>
      </dgm:t>
    </dgm:pt>
    <dgm:pt modelId="{22BA9426-98A0-498E-A2F9-B3F97457B46D}" type="sibTrans" cxnId="{7EDF6B3B-1C30-4552-8F09-764EA31D345E}">
      <dgm:prSet/>
      <dgm:spPr/>
      <dgm:t>
        <a:bodyPr/>
        <a:lstStyle/>
        <a:p>
          <a:endParaRPr lang="ru-RU"/>
        </a:p>
      </dgm:t>
    </dgm:pt>
    <dgm:pt modelId="{5A7066C7-75D0-440A-B994-52C9DEB1E4D5}">
      <dgm:prSet phldrT="[Текст]"/>
      <dgm:spPr/>
      <dgm:t>
        <a:bodyPr/>
        <a:lstStyle/>
        <a:p>
          <a:r>
            <a:rPr lang="ru-RU" dirty="0" smtClean="0"/>
            <a:t>КПСЦ процесса, проходящего через 2 и более компании с вовлечением  при необходимости сторонних поставщиков и клиентов</a:t>
          </a:r>
          <a:endParaRPr lang="ru-RU" dirty="0"/>
        </a:p>
      </dgm:t>
    </dgm:pt>
    <dgm:pt modelId="{18ED5624-9691-46BD-96E6-D69F4022078D}" type="parTrans" cxnId="{1B1BE522-72AA-4B74-BB43-E624D612CB14}">
      <dgm:prSet/>
      <dgm:spPr/>
      <dgm:t>
        <a:bodyPr/>
        <a:lstStyle/>
        <a:p>
          <a:endParaRPr lang="ru-RU"/>
        </a:p>
      </dgm:t>
    </dgm:pt>
    <dgm:pt modelId="{A7CF7751-0FC5-4348-92A5-198AB11CEBC1}" type="sibTrans" cxnId="{1B1BE522-72AA-4B74-BB43-E624D612CB14}">
      <dgm:prSet/>
      <dgm:spPr/>
      <dgm:t>
        <a:bodyPr/>
        <a:lstStyle/>
        <a:p>
          <a:endParaRPr lang="ru-RU"/>
        </a:p>
      </dgm:t>
    </dgm:pt>
    <dgm:pt modelId="{BFC651BC-FAB7-4ED2-95BA-5E4853E48086}" type="pres">
      <dgm:prSet presAssocID="{FCF72B75-F8F3-4438-B1D9-AFF48A18F7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B8E7F6-04B8-4073-A301-8B3835D599B6}" type="pres">
      <dgm:prSet presAssocID="{FCF72B75-F8F3-4438-B1D9-AFF48A18F727}" presName="tSp" presStyleCnt="0"/>
      <dgm:spPr/>
    </dgm:pt>
    <dgm:pt modelId="{54B26F49-833C-4EFD-BF98-2E36838AF83A}" type="pres">
      <dgm:prSet presAssocID="{FCF72B75-F8F3-4438-B1D9-AFF48A18F727}" presName="bSp" presStyleCnt="0"/>
      <dgm:spPr/>
    </dgm:pt>
    <dgm:pt modelId="{B92F0EF7-CA31-4D29-AB54-6DBAC2161070}" type="pres">
      <dgm:prSet presAssocID="{FCF72B75-F8F3-4438-B1D9-AFF48A18F727}" presName="process" presStyleCnt="0"/>
      <dgm:spPr/>
    </dgm:pt>
    <dgm:pt modelId="{C3F740EA-9EEB-4AFC-B19E-815638D50B18}" type="pres">
      <dgm:prSet presAssocID="{3B36DE01-6AD9-42D3-9AC6-347A1024A86E}" presName="composite1" presStyleCnt="0"/>
      <dgm:spPr/>
    </dgm:pt>
    <dgm:pt modelId="{0C52BE00-152A-413D-97D4-843D0DEC7D6E}" type="pres">
      <dgm:prSet presAssocID="{3B36DE01-6AD9-42D3-9AC6-347A1024A86E}" presName="dummyNode1" presStyleLbl="node1" presStyleIdx="0" presStyleCnt="3"/>
      <dgm:spPr/>
    </dgm:pt>
    <dgm:pt modelId="{522A8983-02B4-49AF-8765-5C3A8BCF8B67}" type="pres">
      <dgm:prSet presAssocID="{3B36DE01-6AD9-42D3-9AC6-347A1024A86E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143FB-756D-4F34-8ED6-2B7E85F23CC9}" type="pres">
      <dgm:prSet presAssocID="{3B36DE01-6AD9-42D3-9AC6-347A1024A86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CF822-058D-43FA-B04F-6086C19BB3EF}" type="pres">
      <dgm:prSet presAssocID="{3B36DE01-6AD9-42D3-9AC6-347A1024A86E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1EE99-54D7-4DDC-A9D2-3C94A243F6A2}" type="pres">
      <dgm:prSet presAssocID="{3B36DE01-6AD9-42D3-9AC6-347A1024A86E}" presName="connSite1" presStyleCnt="0"/>
      <dgm:spPr/>
    </dgm:pt>
    <dgm:pt modelId="{3E82B08B-172C-4ACF-A9C6-87E5C13D1AE7}" type="pres">
      <dgm:prSet presAssocID="{6EE8FDE1-60EB-4CAB-9B4C-A00D5D31EB4B}" presName="Name9" presStyleLbl="sibTrans2D1" presStyleIdx="0" presStyleCnt="2"/>
      <dgm:spPr/>
      <dgm:t>
        <a:bodyPr/>
        <a:lstStyle/>
        <a:p>
          <a:endParaRPr lang="ru-RU"/>
        </a:p>
      </dgm:t>
    </dgm:pt>
    <dgm:pt modelId="{EEDAEBDD-A3BE-44A9-AE2B-905BA215D2C1}" type="pres">
      <dgm:prSet presAssocID="{39DFEE83-FD57-4956-B072-FB51BFCC4111}" presName="composite2" presStyleCnt="0"/>
      <dgm:spPr/>
    </dgm:pt>
    <dgm:pt modelId="{C6318A5D-678F-4664-8CFB-DFDC5F02BCB9}" type="pres">
      <dgm:prSet presAssocID="{39DFEE83-FD57-4956-B072-FB51BFCC4111}" presName="dummyNode2" presStyleLbl="node1" presStyleIdx="0" presStyleCnt="3"/>
      <dgm:spPr/>
    </dgm:pt>
    <dgm:pt modelId="{BD4F7271-9274-4219-8460-1E3282C57B6E}" type="pres">
      <dgm:prSet presAssocID="{39DFEE83-FD57-4956-B072-FB51BFCC411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00AE2-78B8-4804-A78B-8AF3113B4CCE}" type="pres">
      <dgm:prSet presAssocID="{39DFEE83-FD57-4956-B072-FB51BFCC411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667A3-CE5F-4364-9FD5-2CA02CDE54FE}" type="pres">
      <dgm:prSet presAssocID="{39DFEE83-FD57-4956-B072-FB51BFCC411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4FABA-BFD5-426C-A2E8-DC817E2464CD}" type="pres">
      <dgm:prSet presAssocID="{39DFEE83-FD57-4956-B072-FB51BFCC4111}" presName="connSite2" presStyleCnt="0"/>
      <dgm:spPr/>
    </dgm:pt>
    <dgm:pt modelId="{DD41E829-2719-4870-B9B0-B12EA00636A7}" type="pres">
      <dgm:prSet presAssocID="{CA429BD0-B22E-43F2-BDE9-7B16F8E2E2CE}" presName="Name18" presStyleLbl="sibTrans2D1" presStyleIdx="1" presStyleCnt="2"/>
      <dgm:spPr/>
      <dgm:t>
        <a:bodyPr/>
        <a:lstStyle/>
        <a:p>
          <a:endParaRPr lang="ru-RU"/>
        </a:p>
      </dgm:t>
    </dgm:pt>
    <dgm:pt modelId="{6805FD7D-4C24-4F4A-ABF7-14AE1CB52105}" type="pres">
      <dgm:prSet presAssocID="{A307971A-6BCA-4B9F-8CBA-2C93B4ABF10E}" presName="composite1" presStyleCnt="0"/>
      <dgm:spPr/>
    </dgm:pt>
    <dgm:pt modelId="{5A233EC1-E421-4274-8653-B3F169A9020C}" type="pres">
      <dgm:prSet presAssocID="{A307971A-6BCA-4B9F-8CBA-2C93B4ABF10E}" presName="dummyNode1" presStyleLbl="node1" presStyleIdx="1" presStyleCnt="3"/>
      <dgm:spPr/>
    </dgm:pt>
    <dgm:pt modelId="{7AD9CA97-E7B4-4677-BE36-45F95995DA09}" type="pres">
      <dgm:prSet presAssocID="{A307971A-6BCA-4B9F-8CBA-2C93B4ABF10E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6D040-BDC2-4F90-B596-DC336291F271}" type="pres">
      <dgm:prSet presAssocID="{A307971A-6BCA-4B9F-8CBA-2C93B4ABF10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23D52-5A3F-4B3B-BB05-DDB034AE8BDB}" type="pres">
      <dgm:prSet presAssocID="{A307971A-6BCA-4B9F-8CBA-2C93B4ABF10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C7BDE-00A5-496D-B711-E82C5FB093AA}" type="pres">
      <dgm:prSet presAssocID="{A307971A-6BCA-4B9F-8CBA-2C93B4ABF10E}" presName="connSite1" presStyleCnt="0"/>
      <dgm:spPr/>
    </dgm:pt>
  </dgm:ptLst>
  <dgm:cxnLst>
    <dgm:cxn modelId="{407A9461-AEF4-41D6-BD68-CB97FB25946E}" type="presOf" srcId="{59959B1F-838F-4D31-8D41-C8E15B2169DA}" destId="{09900AE2-78B8-4804-A78B-8AF3113B4CCE}" srcOrd="1" destOrd="0" presId="urn:microsoft.com/office/officeart/2005/8/layout/hProcess4"/>
    <dgm:cxn modelId="{1B1BE522-72AA-4B74-BB43-E624D612CB14}" srcId="{A307971A-6BCA-4B9F-8CBA-2C93B4ABF10E}" destId="{5A7066C7-75D0-440A-B994-52C9DEB1E4D5}" srcOrd="0" destOrd="0" parTransId="{18ED5624-9691-46BD-96E6-D69F4022078D}" sibTransId="{A7CF7751-0FC5-4348-92A5-198AB11CEBC1}"/>
    <dgm:cxn modelId="{A159C8DF-B380-4609-834D-439BB89D01D0}" type="presOf" srcId="{59959B1F-838F-4D31-8D41-C8E15B2169DA}" destId="{BD4F7271-9274-4219-8460-1E3282C57B6E}" srcOrd="0" destOrd="0" presId="urn:microsoft.com/office/officeart/2005/8/layout/hProcess4"/>
    <dgm:cxn modelId="{195944C3-89B1-42C0-A7DC-E7A996D7DA2E}" srcId="{FCF72B75-F8F3-4438-B1D9-AFF48A18F727}" destId="{39DFEE83-FD57-4956-B072-FB51BFCC4111}" srcOrd="1" destOrd="0" parTransId="{5BB211C4-EC65-42FA-AA1B-C04E80E925C5}" sibTransId="{CA429BD0-B22E-43F2-BDE9-7B16F8E2E2CE}"/>
    <dgm:cxn modelId="{CE54FDAF-D758-4F10-9034-DDB51866DBC0}" type="presOf" srcId="{5A7066C7-75D0-440A-B994-52C9DEB1E4D5}" destId="{17F6D040-BDC2-4F90-B596-DC336291F271}" srcOrd="1" destOrd="0" presId="urn:microsoft.com/office/officeart/2005/8/layout/hProcess4"/>
    <dgm:cxn modelId="{BC77C474-06AE-4E62-B281-34DB8BF621E7}" type="presOf" srcId="{5A7066C7-75D0-440A-B994-52C9DEB1E4D5}" destId="{7AD9CA97-E7B4-4677-BE36-45F95995DA09}" srcOrd="0" destOrd="0" presId="urn:microsoft.com/office/officeart/2005/8/layout/hProcess4"/>
    <dgm:cxn modelId="{2D247ED4-9D60-4CC0-92EB-A1B229D5D1DA}" type="presOf" srcId="{39DFEE83-FD57-4956-B072-FB51BFCC4111}" destId="{97F667A3-CE5F-4364-9FD5-2CA02CDE54FE}" srcOrd="0" destOrd="0" presId="urn:microsoft.com/office/officeart/2005/8/layout/hProcess4"/>
    <dgm:cxn modelId="{45190BEB-3F43-45A1-BB8E-F8DF25E8C2C8}" type="presOf" srcId="{CA429BD0-B22E-43F2-BDE9-7B16F8E2E2CE}" destId="{DD41E829-2719-4870-B9B0-B12EA00636A7}" srcOrd="0" destOrd="0" presId="urn:microsoft.com/office/officeart/2005/8/layout/hProcess4"/>
    <dgm:cxn modelId="{7D3AA1EE-94AA-4467-87C7-41376C473A47}" type="presOf" srcId="{FCF72B75-F8F3-4438-B1D9-AFF48A18F727}" destId="{BFC651BC-FAB7-4ED2-95BA-5E4853E48086}" srcOrd="0" destOrd="0" presId="urn:microsoft.com/office/officeart/2005/8/layout/hProcess4"/>
    <dgm:cxn modelId="{9815C644-89F0-4812-A580-CC78931B632C}" srcId="{39DFEE83-FD57-4956-B072-FB51BFCC4111}" destId="{59959B1F-838F-4D31-8D41-C8E15B2169DA}" srcOrd="0" destOrd="0" parTransId="{8301895D-E7D0-40E5-B192-22205549A101}" sibTransId="{AEF28BA7-12D4-42AC-9E82-DCDCE5029A32}"/>
    <dgm:cxn modelId="{B8617637-0677-4746-B419-EECE4DD747DE}" type="presOf" srcId="{3B36DE01-6AD9-42D3-9AC6-347A1024A86E}" destId="{11DCF822-058D-43FA-B04F-6086C19BB3EF}" srcOrd="0" destOrd="0" presId="urn:microsoft.com/office/officeart/2005/8/layout/hProcess4"/>
    <dgm:cxn modelId="{2CC7E060-1AA0-477D-B15E-E8C6038315AC}" type="presOf" srcId="{6ADDAEED-532B-4D89-B96E-4BC4F5FB6C15}" destId="{C8E143FB-756D-4F34-8ED6-2B7E85F23CC9}" srcOrd="1" destOrd="0" presId="urn:microsoft.com/office/officeart/2005/8/layout/hProcess4"/>
    <dgm:cxn modelId="{DB6CBE38-D02C-4881-BFCA-3F160C969360}" srcId="{3B36DE01-6AD9-42D3-9AC6-347A1024A86E}" destId="{6ADDAEED-532B-4D89-B96E-4BC4F5FB6C15}" srcOrd="0" destOrd="0" parTransId="{95A14A95-B1F4-425D-A55F-F59F6F583D8A}" sibTransId="{156808FB-C0F9-4F27-8295-AC96D554E9D5}"/>
    <dgm:cxn modelId="{7EDF6B3B-1C30-4552-8F09-764EA31D345E}" srcId="{FCF72B75-F8F3-4438-B1D9-AFF48A18F727}" destId="{A307971A-6BCA-4B9F-8CBA-2C93B4ABF10E}" srcOrd="2" destOrd="0" parTransId="{06D76984-56E3-4EC8-9A20-8368B712C210}" sibTransId="{22BA9426-98A0-498E-A2F9-B3F97457B46D}"/>
    <dgm:cxn modelId="{963F3662-D867-405C-A95F-0CB103E9FFD8}" type="presOf" srcId="{6ADDAEED-532B-4D89-B96E-4BC4F5FB6C15}" destId="{522A8983-02B4-49AF-8765-5C3A8BCF8B67}" srcOrd="0" destOrd="0" presId="urn:microsoft.com/office/officeart/2005/8/layout/hProcess4"/>
    <dgm:cxn modelId="{45C264B2-71FC-4F6F-A882-924A18DDA574}" type="presOf" srcId="{A307971A-6BCA-4B9F-8CBA-2C93B4ABF10E}" destId="{A2F23D52-5A3F-4B3B-BB05-DDB034AE8BDB}" srcOrd="0" destOrd="0" presId="urn:microsoft.com/office/officeart/2005/8/layout/hProcess4"/>
    <dgm:cxn modelId="{E4860C84-C4AA-4CB6-9A98-D344EA7C2307}" srcId="{FCF72B75-F8F3-4438-B1D9-AFF48A18F727}" destId="{3B36DE01-6AD9-42D3-9AC6-347A1024A86E}" srcOrd="0" destOrd="0" parTransId="{21BE0923-BC9A-47A2-97B7-E8B1D3DA916A}" sibTransId="{6EE8FDE1-60EB-4CAB-9B4C-A00D5D31EB4B}"/>
    <dgm:cxn modelId="{00F6D790-5085-44C0-8D6E-27C5C8101B21}" type="presOf" srcId="{6EE8FDE1-60EB-4CAB-9B4C-A00D5D31EB4B}" destId="{3E82B08B-172C-4ACF-A9C6-87E5C13D1AE7}" srcOrd="0" destOrd="0" presId="urn:microsoft.com/office/officeart/2005/8/layout/hProcess4"/>
    <dgm:cxn modelId="{3447B5B7-AC95-470C-B9A7-7BDBECAA07BB}" type="presParOf" srcId="{BFC651BC-FAB7-4ED2-95BA-5E4853E48086}" destId="{83B8E7F6-04B8-4073-A301-8B3835D599B6}" srcOrd="0" destOrd="0" presId="urn:microsoft.com/office/officeart/2005/8/layout/hProcess4"/>
    <dgm:cxn modelId="{4031D397-1D20-44F6-9455-9D4B75018F0F}" type="presParOf" srcId="{BFC651BC-FAB7-4ED2-95BA-5E4853E48086}" destId="{54B26F49-833C-4EFD-BF98-2E36838AF83A}" srcOrd="1" destOrd="0" presId="urn:microsoft.com/office/officeart/2005/8/layout/hProcess4"/>
    <dgm:cxn modelId="{7B1DD67F-4665-4783-8E3C-CD769C9943E2}" type="presParOf" srcId="{BFC651BC-FAB7-4ED2-95BA-5E4853E48086}" destId="{B92F0EF7-CA31-4D29-AB54-6DBAC2161070}" srcOrd="2" destOrd="0" presId="urn:microsoft.com/office/officeart/2005/8/layout/hProcess4"/>
    <dgm:cxn modelId="{C7321BEA-B449-4C76-876B-5B56E26BB75E}" type="presParOf" srcId="{B92F0EF7-CA31-4D29-AB54-6DBAC2161070}" destId="{C3F740EA-9EEB-4AFC-B19E-815638D50B18}" srcOrd="0" destOrd="0" presId="urn:microsoft.com/office/officeart/2005/8/layout/hProcess4"/>
    <dgm:cxn modelId="{90CC66AA-4F12-49B5-8C36-E18CD626B2B6}" type="presParOf" srcId="{C3F740EA-9EEB-4AFC-B19E-815638D50B18}" destId="{0C52BE00-152A-413D-97D4-843D0DEC7D6E}" srcOrd="0" destOrd="0" presId="urn:microsoft.com/office/officeart/2005/8/layout/hProcess4"/>
    <dgm:cxn modelId="{413D167E-8D2D-43B6-89FC-E4FD2003DB53}" type="presParOf" srcId="{C3F740EA-9EEB-4AFC-B19E-815638D50B18}" destId="{522A8983-02B4-49AF-8765-5C3A8BCF8B67}" srcOrd="1" destOrd="0" presId="urn:microsoft.com/office/officeart/2005/8/layout/hProcess4"/>
    <dgm:cxn modelId="{CA481249-9DDC-49E1-BAE9-A6B4B1049635}" type="presParOf" srcId="{C3F740EA-9EEB-4AFC-B19E-815638D50B18}" destId="{C8E143FB-756D-4F34-8ED6-2B7E85F23CC9}" srcOrd="2" destOrd="0" presId="urn:microsoft.com/office/officeart/2005/8/layout/hProcess4"/>
    <dgm:cxn modelId="{85A6573D-2974-40C0-9AD0-EB13296220CB}" type="presParOf" srcId="{C3F740EA-9EEB-4AFC-B19E-815638D50B18}" destId="{11DCF822-058D-43FA-B04F-6086C19BB3EF}" srcOrd="3" destOrd="0" presId="urn:microsoft.com/office/officeart/2005/8/layout/hProcess4"/>
    <dgm:cxn modelId="{54B9F2F5-9F1E-45AE-B2A5-2F9F9AA93D19}" type="presParOf" srcId="{C3F740EA-9EEB-4AFC-B19E-815638D50B18}" destId="{85B1EE99-54D7-4DDC-A9D2-3C94A243F6A2}" srcOrd="4" destOrd="0" presId="urn:microsoft.com/office/officeart/2005/8/layout/hProcess4"/>
    <dgm:cxn modelId="{E2193C1C-98B7-4FD9-B3A6-DF8CA44116FF}" type="presParOf" srcId="{B92F0EF7-CA31-4D29-AB54-6DBAC2161070}" destId="{3E82B08B-172C-4ACF-A9C6-87E5C13D1AE7}" srcOrd="1" destOrd="0" presId="urn:microsoft.com/office/officeart/2005/8/layout/hProcess4"/>
    <dgm:cxn modelId="{C5ADBD27-5FB2-48B3-8CD0-1736B0B463B2}" type="presParOf" srcId="{B92F0EF7-CA31-4D29-AB54-6DBAC2161070}" destId="{EEDAEBDD-A3BE-44A9-AE2B-905BA215D2C1}" srcOrd="2" destOrd="0" presId="urn:microsoft.com/office/officeart/2005/8/layout/hProcess4"/>
    <dgm:cxn modelId="{06C5FE6B-5ACA-4313-8256-D2A4599C8613}" type="presParOf" srcId="{EEDAEBDD-A3BE-44A9-AE2B-905BA215D2C1}" destId="{C6318A5D-678F-4664-8CFB-DFDC5F02BCB9}" srcOrd="0" destOrd="0" presId="urn:microsoft.com/office/officeart/2005/8/layout/hProcess4"/>
    <dgm:cxn modelId="{5B1F1EB5-6DAB-42D9-9A6B-3C917EDBD195}" type="presParOf" srcId="{EEDAEBDD-A3BE-44A9-AE2B-905BA215D2C1}" destId="{BD4F7271-9274-4219-8460-1E3282C57B6E}" srcOrd="1" destOrd="0" presId="urn:microsoft.com/office/officeart/2005/8/layout/hProcess4"/>
    <dgm:cxn modelId="{AE349242-3785-4596-B1C6-C469FE9C0DB3}" type="presParOf" srcId="{EEDAEBDD-A3BE-44A9-AE2B-905BA215D2C1}" destId="{09900AE2-78B8-4804-A78B-8AF3113B4CCE}" srcOrd="2" destOrd="0" presId="urn:microsoft.com/office/officeart/2005/8/layout/hProcess4"/>
    <dgm:cxn modelId="{6A3604A3-6F92-4041-9F26-CA2331AF67D3}" type="presParOf" srcId="{EEDAEBDD-A3BE-44A9-AE2B-905BA215D2C1}" destId="{97F667A3-CE5F-4364-9FD5-2CA02CDE54FE}" srcOrd="3" destOrd="0" presId="urn:microsoft.com/office/officeart/2005/8/layout/hProcess4"/>
    <dgm:cxn modelId="{40B15D30-F484-474D-AA46-CBFA1ADC03FB}" type="presParOf" srcId="{EEDAEBDD-A3BE-44A9-AE2B-905BA215D2C1}" destId="{7484FABA-BFD5-426C-A2E8-DC817E2464CD}" srcOrd="4" destOrd="0" presId="urn:microsoft.com/office/officeart/2005/8/layout/hProcess4"/>
    <dgm:cxn modelId="{85B6F162-D062-466E-B5EB-E6AE32704806}" type="presParOf" srcId="{B92F0EF7-CA31-4D29-AB54-6DBAC2161070}" destId="{DD41E829-2719-4870-B9B0-B12EA00636A7}" srcOrd="3" destOrd="0" presId="urn:microsoft.com/office/officeart/2005/8/layout/hProcess4"/>
    <dgm:cxn modelId="{4E359A5E-C693-4782-B70F-47DA51F69481}" type="presParOf" srcId="{B92F0EF7-CA31-4D29-AB54-6DBAC2161070}" destId="{6805FD7D-4C24-4F4A-ABF7-14AE1CB52105}" srcOrd="4" destOrd="0" presId="urn:microsoft.com/office/officeart/2005/8/layout/hProcess4"/>
    <dgm:cxn modelId="{A17F88E2-0E50-4CE7-B46E-E7AF2622A2C2}" type="presParOf" srcId="{6805FD7D-4C24-4F4A-ABF7-14AE1CB52105}" destId="{5A233EC1-E421-4274-8653-B3F169A9020C}" srcOrd="0" destOrd="0" presId="urn:microsoft.com/office/officeart/2005/8/layout/hProcess4"/>
    <dgm:cxn modelId="{F41DE795-A4F1-4F1E-A2A7-9727C26EE3C3}" type="presParOf" srcId="{6805FD7D-4C24-4F4A-ABF7-14AE1CB52105}" destId="{7AD9CA97-E7B4-4677-BE36-45F95995DA09}" srcOrd="1" destOrd="0" presId="urn:microsoft.com/office/officeart/2005/8/layout/hProcess4"/>
    <dgm:cxn modelId="{D9D6FD26-CE3A-4717-8E80-5C55E87EC063}" type="presParOf" srcId="{6805FD7D-4C24-4F4A-ABF7-14AE1CB52105}" destId="{17F6D040-BDC2-4F90-B596-DC336291F271}" srcOrd="2" destOrd="0" presId="urn:microsoft.com/office/officeart/2005/8/layout/hProcess4"/>
    <dgm:cxn modelId="{2C9AF418-E2BB-460E-A839-37D60B207809}" type="presParOf" srcId="{6805FD7D-4C24-4F4A-ABF7-14AE1CB52105}" destId="{A2F23D52-5A3F-4B3B-BB05-DDB034AE8BDB}" srcOrd="3" destOrd="0" presId="urn:microsoft.com/office/officeart/2005/8/layout/hProcess4"/>
    <dgm:cxn modelId="{7B649EA8-F1EC-4AEC-982E-F55A1E8A6E6E}" type="presParOf" srcId="{6805FD7D-4C24-4F4A-ABF7-14AE1CB52105}" destId="{3CBC7BDE-00A5-496D-B711-E82C5FB093A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2D5759-9FAB-4B95-BF8A-7FA0A8934C90}">
      <dsp:nvSpPr>
        <dsp:cNvPr id="0" name=""/>
        <dsp:cNvSpPr/>
      </dsp:nvSpPr>
      <dsp:spPr>
        <a:xfrm>
          <a:off x="6223" y="1473999"/>
          <a:ext cx="1860000" cy="11160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TPS </a:t>
          </a:r>
          <a:r>
            <a:rPr lang="en-US" sz="1200" kern="1200" dirty="0" smtClean="0"/>
            <a:t>(TOYOTA production system)</a:t>
          </a:r>
          <a:endParaRPr lang="ru-RU" sz="1200" kern="1200" dirty="0"/>
        </a:p>
      </dsp:txBody>
      <dsp:txXfrm>
        <a:off x="6223" y="1473999"/>
        <a:ext cx="1860000" cy="1116000"/>
      </dsp:txXfrm>
    </dsp:sp>
    <dsp:sp modelId="{7AA5CAD1-0B3A-4357-9713-3E6CDA3DAF12}">
      <dsp:nvSpPr>
        <dsp:cNvPr id="0" name=""/>
        <dsp:cNvSpPr/>
      </dsp:nvSpPr>
      <dsp:spPr>
        <a:xfrm>
          <a:off x="2052223" y="1801359"/>
          <a:ext cx="394320" cy="461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2052223" y="1801359"/>
        <a:ext cx="394320" cy="461280"/>
      </dsp:txXfrm>
    </dsp:sp>
    <dsp:sp modelId="{3C62B373-81B3-47A6-98EB-9893AC40E210}">
      <dsp:nvSpPr>
        <dsp:cNvPr id="0" name=""/>
        <dsp:cNvSpPr/>
      </dsp:nvSpPr>
      <dsp:spPr>
        <a:xfrm>
          <a:off x="2610223" y="1473999"/>
          <a:ext cx="1860000" cy="11160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TPS </a:t>
          </a:r>
          <a:r>
            <a:rPr lang="en-US" sz="1200" kern="1200" dirty="0" smtClean="0"/>
            <a:t>(TOTAL production system)</a:t>
          </a:r>
          <a:endParaRPr lang="ru-RU" sz="1200" kern="1200" dirty="0"/>
        </a:p>
      </dsp:txBody>
      <dsp:txXfrm>
        <a:off x="2610223" y="1473999"/>
        <a:ext cx="1860000" cy="1116000"/>
      </dsp:txXfrm>
    </dsp:sp>
    <dsp:sp modelId="{34A4EC97-D8F7-4DD3-84F2-86D52961D9D0}">
      <dsp:nvSpPr>
        <dsp:cNvPr id="0" name=""/>
        <dsp:cNvSpPr/>
      </dsp:nvSpPr>
      <dsp:spPr>
        <a:xfrm>
          <a:off x="4656224" y="1801359"/>
          <a:ext cx="394320" cy="461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6116"/>
            <a:lumOff val="381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656224" y="1801359"/>
        <a:ext cx="394320" cy="461280"/>
      </dsp:txXfrm>
    </dsp:sp>
    <dsp:sp modelId="{E35F6D24-72FB-491B-89E0-1D9A58546CDC}">
      <dsp:nvSpPr>
        <dsp:cNvPr id="0" name=""/>
        <dsp:cNvSpPr/>
      </dsp:nvSpPr>
      <dsp:spPr>
        <a:xfrm>
          <a:off x="5214224" y="1473999"/>
          <a:ext cx="1860000" cy="111600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TMS </a:t>
          </a:r>
          <a:r>
            <a:rPr lang="en-US" sz="1200" kern="1200" dirty="0" smtClean="0"/>
            <a:t>(TOTAL MANAGEMENT system)</a:t>
          </a:r>
          <a:endParaRPr lang="ru-RU" sz="1200" kern="1200" dirty="0"/>
        </a:p>
      </dsp:txBody>
      <dsp:txXfrm>
        <a:off x="5214224" y="1473999"/>
        <a:ext cx="1860000" cy="1116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9703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75" y="744538"/>
            <a:ext cx="4983163" cy="37385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3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4013" cy="44624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8163"/>
            <a:ext cx="2941637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ABE2C8-354D-4AC0-8A54-07DBFF998D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7571569-8B4B-4866-AA32-5C27EE68414A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3225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336FA8F-ABF6-43A6-927A-0D20594646B7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117CCE3-EEE4-4BCB-8EAF-FB14946095EF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07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307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4050"/>
          </a:xfrm>
          <a:noFill/>
        </p:spPr>
        <p:txBody>
          <a:bodyPr wrap="none" anchor="ctr"/>
          <a:lstStyle/>
          <a:p>
            <a:r>
              <a:rPr lang="ru-RU" altLang="ru-RU" smtClean="0">
                <a:latin typeface="Times New Roman" pitchFamily="18" charset="0"/>
              </a:rPr>
              <a:t>Добрый день, уважаемые коллеги!</a:t>
            </a:r>
          </a:p>
          <a:p>
            <a:r>
              <a:rPr lang="ru-RU" altLang="ru-RU" smtClean="0">
                <a:latin typeface="Times New Roman" pitchFamily="18" charset="0"/>
              </a:rPr>
              <a:t>Во-первых, хотел бы поблагодарить организаторов за предоставленную возможность выступить на столь представительном форуме.</a:t>
            </a:r>
          </a:p>
          <a:p>
            <a:r>
              <a:rPr lang="ru-RU" altLang="ru-RU" smtClean="0">
                <a:latin typeface="Times New Roman" pitchFamily="18" charset="0"/>
              </a:rPr>
              <a:t>Рассказать о нашем проекте, наших ошибках и проблемах, получить обратную связь и совет.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>
                <a:latin typeface="Times New Roman" pitchFamily="18" charset="0"/>
              </a:rPr>
              <a:t>Главным результатом мы считаем, что удалось сдвинуть процесс развития производственной системы с мертвой точки. Нигде не было и наконец стало!</a:t>
            </a:r>
          </a:p>
          <a:p>
            <a:r>
              <a:rPr lang="ru-RU" altLang="ru-RU" smtClean="0">
                <a:latin typeface="Times New Roman" pitchFamily="18" charset="0"/>
              </a:rPr>
              <a:t>Есть результаты. Это залог поддержки со стороны руководства</a:t>
            </a:r>
          </a:p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267297-60E9-40AE-AC2D-93E6588555F7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altLang="ru-RU" sz="1800" smtClean="0">
                <a:latin typeface="Times New Roman" pitchFamily="18" charset="0"/>
              </a:rPr>
              <a:t> На первом этапе важно было </a:t>
            </a:r>
            <a:r>
              <a:rPr lang="ru-RU" altLang="ru-RU" sz="1800" b="1" smtClean="0">
                <a:latin typeface="Times New Roman" pitchFamily="18" charset="0"/>
              </a:rPr>
              <a:t>вдохновить</a:t>
            </a:r>
            <a:r>
              <a:rPr lang="ru-RU" altLang="ru-RU" sz="1800" smtClean="0">
                <a:latin typeface="Times New Roman" pitchFamily="18" charset="0"/>
              </a:rPr>
              <a:t> людей.</a:t>
            </a:r>
          </a:p>
          <a:p>
            <a:r>
              <a:rPr lang="ru-RU" altLang="ru-RU" sz="1800" smtClean="0"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1800" smtClean="0">
                <a:latin typeface="Times New Roman" pitchFamily="18" charset="0"/>
              </a:rPr>
              <a:t> Успех достигается там, где </a:t>
            </a:r>
            <a:r>
              <a:rPr lang="ru-RU" altLang="ru-RU" sz="1800" b="1" smtClean="0">
                <a:latin typeface="Times New Roman" pitchFamily="18" charset="0"/>
              </a:rPr>
              <a:t>высшее руководство вовлечено</a:t>
            </a:r>
            <a:r>
              <a:rPr lang="ru-RU" altLang="ru-RU" sz="1800" smtClean="0">
                <a:latin typeface="Times New Roman" pitchFamily="18" charset="0"/>
              </a:rPr>
              <a:t>. У нас это уровень руководителей дивизионов</a:t>
            </a:r>
          </a:p>
          <a:p>
            <a:r>
              <a:rPr lang="ru-RU" altLang="ru-RU" sz="1800" smtClean="0">
                <a:latin typeface="Times New Roman" pitchFamily="18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ru-RU" altLang="ru-RU" sz="1400" smtClean="0">
                <a:latin typeface="Times New Roman" pitchFamily="18" charset="0"/>
              </a:rPr>
              <a:t>одновременно - БП это лакмусовая бумажка, которая выявляет качество руководителя. Если проект на ПП не идёт - это индикатор и других проблем. Руководитель попадает в список на выбывание. </a:t>
            </a:r>
          </a:p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C71533-6AD0-4652-9904-8D4AF52D8203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	На начальном этапе основу проекта на предприятиях составляли кайдзен-команды из активистов, но оказалось, что главным действующим лицом должен быть руководитель предприятия, с которого спрашивает вице-президент по направлению.  </a:t>
            </a:r>
          </a:p>
          <a:p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>
              <a:buFont typeface="Wingdings" pitchFamily="2" charset="2"/>
              <a:buChar char="v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Part time </a:t>
            </a: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(неполная занятость) работает только на первом этапе работы. Встроить БП в функционал линейных руководителей в первый год не получается. </a:t>
            </a:r>
          </a:p>
          <a:p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	Уже через полгода следует включать в штат выделенных специалистов по БП из расчёта 1 на 200-300 сотрудников.  </a:t>
            </a:r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1AE116-BF52-4DFA-AFA1-7738DC1A94BF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E8818FA-6309-4158-A5A3-F0EE70387ABB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Первое. В процессе работы по многочисленным проектам (это и регулярная работа на участках, эталонные участки, мегапотоки и так далее) генерируются сотни и тысячи мероприятий, которые надо сделать. Это обуславливает необходимость в качественно новой системе управления взаимодействием. У нас неплохая ИТ – инфраструктура, есть и электронный документооборот, и система управления проектами. Но здесь требования к системе качественно иные</a:t>
            </a:r>
          </a:p>
          <a:p>
            <a:pPr>
              <a:buFont typeface="Wingdings" pitchFamily="2" charset="2"/>
              <a:buChar char="ü"/>
            </a:pPr>
            <a:endParaRPr lang="ru-RU" altLang="ru-RU" b="1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Параллельно, даже там, где работа активно идет – не все, даже ключевые кайдзены учитываются в он-лайн сервисе. Как мы решаем этот вопрос – чуть ниже</a:t>
            </a:r>
          </a:p>
          <a:p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К сожалению, к полноценной работе в проекте способны только </a:t>
            </a:r>
            <a:r>
              <a:rPr lang="ru-RU" altLang="ru-RU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35 % мастеров</a:t>
            </a: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производственных участков (линейных руководителей). В общем-то, это было ожидаемо, но это серьезный диагноз, который надо принимать во внимание</a:t>
            </a:r>
          </a:p>
          <a:p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b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Дефицит специалистов по БП</a:t>
            </a: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. Это будет хорошей новостью для многих участников форума, которые этим зарабатывают на жизнь. Но в итоге на рынке труда специалисты переоценены примерно в 2 раза. Это при том, что мы оцениваем внутреннюю потребность в такого рода специалистах на первых порах в 20-30 человек. Выходом из ситуации видим систематическое обучение собственных кадров. К сожалению, имеет место и отток наших специалистов.</a:t>
            </a:r>
          </a:p>
          <a:p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Четвертое. Как следствие, услуги внешних консультантов по БП (аутсорсинг) дороги.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endParaRPr 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Проект идет с разной скоростью на разных площадках. Иллюстрация – чуть ниже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endParaRPr 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ru-RU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«Затухание» активностей в отсутствие давления</a:t>
            </a:r>
          </a:p>
          <a:p>
            <a:pPr>
              <a:buFont typeface="Wingdings" pitchFamily="2" charset="2"/>
              <a:buChar char="ü"/>
            </a:pPr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altLang="ru-RU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484EFF-CE75-454A-9310-5CBBC5D9A674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578EDE-A845-462B-915F-0B1B4D09DCAF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1BDB12-ACDD-4987-917E-FD15FFAA28F6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39EC17-98B5-4B56-8A03-E05CA9F27470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368BCE-3980-482D-A53C-E984D4FAD440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662E12-D94B-4CD6-906A-2528A4AA206B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ru-RU" smtClean="0">
              <a:latin typeface="Times New Roman" pitchFamily="18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F5A06B-167B-4DB3-8709-F6B3364E2D0E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814E756-3031-4884-9203-65349978C36F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4A0244-4FFD-4462-9608-8F20755E8B74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F1A8D7-BC75-4B73-B1EF-49D5AB846FB5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28972F-E7AD-42CA-B158-13658573D666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F39536-2ED8-426B-86AC-EBCDE1DCE4B5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196A23D-98DD-490F-9773-C31E6C7170C3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3225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9B33C9-FA3D-4704-8B04-50F90968B4B5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4538"/>
            <a:ext cx="4984750" cy="3740150"/>
          </a:xfrm>
          <a:solidFill>
            <a:srgbClr val="FFFFFF"/>
          </a:solidFill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5600" cy="4464050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ru-RU" smtClean="0">
              <a:latin typeface="Times New Roman" pitchFamily="18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CD6246-F05C-43CF-88B5-7C61EBBA2C7E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ru-RU" smtClean="0">
              <a:latin typeface="Times New Roman" pitchFamily="18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B71C2E-0B72-4D9D-9401-2FF0EA775EB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endParaRPr lang="ru-RU" smtClean="0">
              <a:latin typeface="Times New Roman" pitchFamily="18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D51631-2154-44F8-8BEC-9B4C436B9074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Для начала – несколько слов о нашем холдинге.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mtClean="0">
                <a:solidFill>
                  <a:schemeClr val="tx1"/>
                </a:solidFill>
                <a:latin typeface="Calibri" pitchFamily="34" charset="0"/>
              </a:rPr>
              <a:t>Компания «КОМОС ГРУПП» создана в 2003 году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mtClean="0">
                <a:solidFill>
                  <a:schemeClr val="tx1"/>
                </a:solidFill>
                <a:latin typeface="Calibri" pitchFamily="34" charset="0"/>
              </a:rPr>
              <a:t>Наши производственные площадки расположены в </a:t>
            </a: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Удмуртии</a:t>
            </a:r>
            <a:r>
              <a:rPr lang="en-US" altLang="ru-RU" b="1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Пермском крае, Башкортостане и Татарстане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mtClean="0">
                <a:solidFill>
                  <a:schemeClr val="tx1"/>
                </a:solidFill>
                <a:latin typeface="Calibri" pitchFamily="34" charset="0"/>
              </a:rPr>
              <a:t>более </a:t>
            </a:r>
            <a:r>
              <a:rPr lang="en-US" altLang="ru-RU" b="1" smtClean="0">
                <a:solidFill>
                  <a:schemeClr val="tx1"/>
                </a:solidFill>
                <a:latin typeface="Calibri" pitchFamily="34" charset="0"/>
              </a:rPr>
              <a:t>1</a:t>
            </a: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6 тыс. чел. работников</a:t>
            </a:r>
          </a:p>
          <a:p>
            <a:pPr algn="just" eaLnBrk="1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Выручка по 2016 году - 67</a:t>
            </a:r>
            <a:r>
              <a:rPr lang="en-US" altLang="ru-RU" b="1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b="1" smtClean="0">
                <a:solidFill>
                  <a:schemeClr val="tx1"/>
                </a:solidFill>
                <a:latin typeface="Calibri" pitchFamily="34" charset="0"/>
              </a:rPr>
              <a:t>млрд. руб.</a:t>
            </a:r>
            <a:r>
              <a:rPr lang="ru-RU" altLang="ru-RU" smtClean="0">
                <a:solidFill>
                  <a:schemeClr val="tx1"/>
                </a:solidFill>
                <a:latin typeface="Calibri" pitchFamily="34" charset="0"/>
              </a:rPr>
              <a:t> , ЕБИТДА – 5,9 млрд.руб.</a:t>
            </a:r>
            <a:endParaRPr lang="ru-RU" smtClean="0">
              <a:latin typeface="Times New Roman" pitchFamily="18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2EFD72-593E-4444-B8B0-A83E85437412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E72B0E-5876-45FF-9D1B-9718363DF81F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>
                <a:latin typeface="Times New Roman" pitchFamily="18" charset="0"/>
              </a:rPr>
              <a:t>Масштабный проект начался в октябре 2015. </a:t>
            </a:r>
          </a:p>
          <a:p>
            <a:r>
              <a:rPr lang="ru-RU" altLang="ru-RU" smtClean="0">
                <a:latin typeface="Times New Roman" pitchFamily="18" charset="0"/>
              </a:rPr>
              <a:t>Несмотря на то, что если собрать все сертификаты по обучению </a:t>
            </a:r>
            <a:r>
              <a:rPr lang="en-US" altLang="ru-RU" smtClean="0">
                <a:latin typeface="Times New Roman" pitchFamily="18" charset="0"/>
              </a:rPr>
              <a:t>БП у руководитель, можно было оформить большую доску почёта, почему-то дальше этого не пошло </a:t>
            </a:r>
            <a:endParaRPr lang="ru-RU" altLang="ru-RU" smtClean="0">
              <a:latin typeface="Times New Roman" pitchFamily="18" charset="0"/>
            </a:endParaRPr>
          </a:p>
          <a:p>
            <a:r>
              <a:rPr lang="ru-RU" altLang="ru-RU" smtClean="0">
                <a:latin typeface="Times New Roman" pitchFamily="18" charset="0"/>
              </a:rPr>
              <a:t>У нас в компании проходит регулярная учеба руководителей, где рассматриваются актуальные вопросы. </a:t>
            </a:r>
          </a:p>
          <a:p>
            <a:r>
              <a:rPr lang="ru-RU" altLang="ru-RU" smtClean="0">
                <a:latin typeface="Times New Roman" pitchFamily="18" charset="0"/>
              </a:rPr>
              <a:t>Хороший лектор сумел вдохновить руководство </a:t>
            </a:r>
          </a:p>
          <a:p>
            <a:r>
              <a:rPr lang="ru-RU" altLang="ru-RU" smtClean="0">
                <a:latin typeface="Times New Roman" pitchFamily="18" charset="0"/>
              </a:rPr>
              <a:t>Уже в декабре 2015 мы организовали и провели большой установочный семинар на 200 человек руководителей среднего и высшего звена </a:t>
            </a:r>
          </a:p>
          <a:p>
            <a:r>
              <a:rPr lang="ru-RU" altLang="ru-RU" smtClean="0">
                <a:latin typeface="Times New Roman" pitchFamily="18" charset="0"/>
              </a:rPr>
              <a:t>Затем онлайн обучение, в котором приняло участие более 200 человек. По результатам были отобраны более 60 активистов, с которыми была проведена углубленная учеба </a:t>
            </a:r>
          </a:p>
          <a:p>
            <a:r>
              <a:rPr lang="ru-RU" altLang="ru-RU" smtClean="0">
                <a:latin typeface="Times New Roman" pitchFamily="18" charset="0"/>
              </a:rPr>
              <a:t>Проект стартовал сразу на 30 предприятиях</a:t>
            </a: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r>
              <a:rPr lang="ru-RU" alt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Дальнейшие вехи, которые отмечены на этом слайде, последовали в развитие проекта, добавляясь как новые активности</a:t>
            </a: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r>
              <a:rPr lang="ru-RU" alt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Уже на первом этапе, в ходе практической отработки полученных в ходе обучения навыков, было получено более 300 предложений по улучшению.</a:t>
            </a:r>
          </a:p>
          <a:p>
            <a:r>
              <a:rPr lang="ru-RU" alt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К концу первого полугодия было накоплено уже много материала для обмена опытом, и мы провели первую корпоративную конференцию </a:t>
            </a: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2891F1-DD39-4D7A-B7A7-00065FEAC0C7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41E9E3-7EE5-43F6-A061-36973E906550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1D9B4-26A6-4B17-9D24-F57F8302CF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8A43-8E20-47FA-ABF3-85944BE52C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0" y="-146050"/>
            <a:ext cx="1919288" cy="6267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00125" y="-146050"/>
            <a:ext cx="5610225" cy="6267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9DD54-DE3E-4AE9-B245-3A43D91F2C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2026-2E3A-40D7-8574-CBB08B704E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AF79B-A60F-4139-B2F1-A7FBFB877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C4D8B-A590-4748-A8E9-DBB2D01B98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0125" y="1357313"/>
            <a:ext cx="3763963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6488" y="1357313"/>
            <a:ext cx="3765550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A01D-A45E-4E91-8AB7-06F973F33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B09B-0944-4EBD-B516-740E786AE3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291F5-4007-4EDE-8238-AC9C5C8D95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FC71A-1338-4E91-B125-B5B569A05F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1FBE5-758C-4ED0-9938-78E66AFE6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D7ED-98DE-41A4-9855-01B26C95B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B1A16-B763-4AF0-BA28-FB8A191998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A264-57C3-487E-8774-3B64BD4B9E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0" y="-146050"/>
            <a:ext cx="1919288" cy="6267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00125" y="-146050"/>
            <a:ext cx="5610225" cy="6267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26F66-A9FC-4930-85EE-A0A11CE14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97039-AFA2-4800-8A79-E541C3C52A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0125" y="1357313"/>
            <a:ext cx="3763963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6488" y="1357313"/>
            <a:ext cx="3765550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F1BE6-812F-4561-9814-44199DB5BC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A2E66-A78D-438C-AB26-6BA6FD957F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BD6D2-0979-4E8C-B00C-502262B164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74EFB-31EF-44CA-9E93-03C6C59E25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191FD-F66E-4638-8320-B7DDA0A01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370F9-2937-4E12-80FA-BF2D3C6EE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8101013" y="6497638"/>
            <a:ext cx="1042987" cy="360362"/>
          </a:xfrm>
          <a:prstGeom prst="rect">
            <a:avLst/>
          </a:prstGeom>
          <a:solidFill>
            <a:srgbClr val="00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00125" y="-146050"/>
            <a:ext cx="7681913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0125" y="1357313"/>
            <a:ext cx="7681913" cy="4764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500813"/>
            <a:ext cx="2128838" cy="352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0CA7FF-52FE-4BBF-A84A-7AAD18F2A1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8101013" y="6497638"/>
            <a:ext cx="1042987" cy="360362"/>
          </a:xfrm>
          <a:prstGeom prst="rect">
            <a:avLst/>
          </a:prstGeom>
          <a:solidFill>
            <a:srgbClr val="0099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00125" y="-146050"/>
            <a:ext cx="7681913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0125" y="1357313"/>
            <a:ext cx="7681913" cy="4764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500813"/>
            <a:ext cx="2128838" cy="352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185FC9-0B19-4F4E-8BFA-813873039C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424456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424456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_____Microsoft_Office_Excel2.xlsx"/><Relationship Id="rId4" Type="http://schemas.openxmlformats.org/officeDocument/2006/relationships/package" Target="../embeddings/_____Microsoft_Office_Excel1.xls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ufo.me/dict/ozhegov/%D1%80%D0%B0%D0%B7%D0%B2%D0%B8%D1%82%D1%8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ufo.me/dict/ozhegov/%D0%BF%D1%80%D0%BE%D0%B8%D0%B7%D0%B2%D0%BE%D0%B4%D1%81%D1%82%D0%B2%D0%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gufo.me/dict/ozhegov/%D1%80%D0%B0%D0%B7%D0%B2%D0%B8%D1%82%D1%8C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268538" y="1196975"/>
            <a:ext cx="666750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>
                <a:solidFill>
                  <a:schemeClr val="tx1"/>
                </a:solidFill>
              </a:rPr>
              <a:t>Развитие производственной системы на основах Бережливого производства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3600" b="1" i="1">
                <a:solidFill>
                  <a:schemeClr val="tx1"/>
                </a:solidFill>
              </a:rPr>
              <a:t> </a:t>
            </a:r>
            <a:r>
              <a:rPr lang="ru-RU" altLang="ru-RU" sz="3600" b="1" i="1">
                <a:solidFill>
                  <a:schemeClr val="tx1"/>
                </a:solidFill>
              </a:rPr>
              <a:t>В ООО  «КОМОС ГРУПП» </a:t>
            </a:r>
            <a:endParaRPr lang="en-US" altLang="ru-RU" sz="3600" b="1" i="1">
              <a:solidFill>
                <a:schemeClr val="tx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010400" y="6500813"/>
            <a:ext cx="2133600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D0146A-EB8B-471B-A7B4-82D6E7B57F61}" type="slidenum">
              <a:rPr lang="ru-RU" altLang="ru-RU" sz="1400">
                <a:solidFill>
                  <a:srgbClr val="DEDEDE"/>
                </a:solidFill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altLang="ru-RU" sz="1400">
              <a:solidFill>
                <a:srgbClr val="DEDEDE"/>
              </a:solidFill>
            </a:endParaRPr>
          </a:p>
        </p:txBody>
      </p:sp>
      <p:sp>
        <p:nvSpPr>
          <p:cNvPr id="512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80983C1B-95C4-4B21-B7C0-AD42750AD46D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</a:t>
            </a:fld>
            <a:endParaRPr lang="ru-RU" altLang="ru-RU" smtClean="0"/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7885113" y="4581525"/>
            <a:ext cx="1112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tx1"/>
                </a:solidFill>
              </a:rPr>
              <a:t>Матвеева Е.С.</a:t>
            </a:r>
          </a:p>
          <a:p>
            <a:r>
              <a:rPr lang="ru-RU" sz="1200">
                <a:solidFill>
                  <a:schemeClr val="tx1"/>
                </a:solidFill>
              </a:rPr>
              <a:t>16.03.2018 г.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1600" kern="1200" dirty="0" smtClean="0">
                <a:solidFill>
                  <a:schemeClr val="tx1"/>
                </a:solidFill>
                <a:cs typeface="Calibri" pitchFamily="34" charset="0"/>
              </a:rPr>
              <a:t>В 2016 г.  </a:t>
            </a:r>
            <a:r>
              <a:rPr lang="ru-RU" sz="1600" kern="1200" dirty="0">
                <a:solidFill>
                  <a:schemeClr val="tx1"/>
                </a:solidFill>
                <a:cs typeface="Calibri" pitchFamily="34" charset="0"/>
              </a:rPr>
              <a:t>на предприятиях холдинга </a:t>
            </a:r>
            <a:r>
              <a:rPr lang="ru-RU" sz="1600" kern="1200" dirty="0" smtClean="0">
                <a:solidFill>
                  <a:schemeClr val="tx1"/>
                </a:solidFill>
                <a:cs typeface="Calibri" pitchFamily="34" charset="0"/>
              </a:rPr>
              <a:t>подано более </a:t>
            </a:r>
            <a:r>
              <a:rPr lang="ru-RU" sz="1600" b="1" kern="1200" dirty="0">
                <a:solidFill>
                  <a:schemeClr val="tx1"/>
                </a:solidFill>
                <a:cs typeface="Calibri" pitchFamily="34" charset="0"/>
              </a:rPr>
              <a:t>700 </a:t>
            </a:r>
            <a:r>
              <a:rPr lang="ru-RU" sz="1600" b="1" kern="1200" dirty="0" smtClean="0">
                <a:solidFill>
                  <a:schemeClr val="tx1"/>
                </a:solidFill>
                <a:cs typeface="Calibri" pitchFamily="34" charset="0"/>
              </a:rPr>
              <a:t>предложений по улучшению</a:t>
            </a:r>
            <a:r>
              <a:rPr lang="ru-RU" sz="1600" kern="1200" dirty="0" smtClean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sz="1600" kern="1200" dirty="0">
                <a:solidFill>
                  <a:schemeClr val="tx1"/>
                </a:solidFill>
                <a:cs typeface="Calibri" pitchFamily="34" charset="0"/>
              </a:rPr>
              <a:t>из </a:t>
            </a:r>
            <a:r>
              <a:rPr lang="ru-RU" sz="1600" kern="1200" dirty="0" smtClean="0">
                <a:solidFill>
                  <a:schemeClr val="tx1"/>
                </a:solidFill>
                <a:cs typeface="Calibri" pitchFamily="34" charset="0"/>
              </a:rPr>
              <a:t>которых </a:t>
            </a:r>
            <a:r>
              <a:rPr lang="ru-RU" sz="1600" b="1" kern="1200" dirty="0" smtClean="0">
                <a:solidFill>
                  <a:schemeClr val="tx1"/>
                </a:solidFill>
                <a:cs typeface="Calibri" pitchFamily="34" charset="0"/>
              </a:rPr>
              <a:t>внедрено 460</a:t>
            </a:r>
            <a:endParaRPr lang="ru-RU" sz="1600" kern="1200" dirty="0" smtClean="0">
              <a:solidFill>
                <a:schemeClr val="tx1"/>
              </a:solidFill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endParaRPr lang="ru-RU" sz="1600" kern="1200" dirty="0" smtClean="0">
              <a:solidFill>
                <a:schemeClr val="tx1"/>
              </a:solidFill>
              <a:cs typeface="Calibri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1600" kern="1200" dirty="0" smtClean="0">
                <a:cs typeface="Calibri" pitchFamily="34" charset="0"/>
              </a:rPr>
              <a:t>Годовой </a:t>
            </a:r>
            <a:r>
              <a:rPr lang="ru-RU" sz="1600" b="1" kern="1200" dirty="0">
                <a:cs typeface="Calibri" pitchFamily="34" charset="0"/>
              </a:rPr>
              <a:t>экономический эффект</a:t>
            </a:r>
            <a:r>
              <a:rPr lang="ru-RU" sz="1600" kern="1200" dirty="0">
                <a:cs typeface="Calibri" pitchFamily="34" charset="0"/>
              </a:rPr>
              <a:t> </a:t>
            </a:r>
            <a:r>
              <a:rPr lang="ru-RU" sz="1600" kern="1200" dirty="0" smtClean="0">
                <a:cs typeface="Calibri" pitchFamily="34" charset="0"/>
              </a:rPr>
              <a:t>по ним составил: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ru-RU" sz="1600" kern="1200" dirty="0" smtClean="0">
                <a:cs typeface="Calibri" pitchFamily="34" charset="0"/>
              </a:rPr>
              <a:t>Расчётный - </a:t>
            </a:r>
            <a:r>
              <a:rPr lang="ru-RU" sz="1600" b="1" kern="1200" dirty="0" smtClean="0">
                <a:cs typeface="Calibri" pitchFamily="34" charset="0"/>
              </a:rPr>
              <a:t>130 млн</a:t>
            </a:r>
            <a:r>
              <a:rPr lang="ru-RU" sz="1600" b="1" kern="1200" dirty="0">
                <a:cs typeface="Calibri" pitchFamily="34" charset="0"/>
              </a:rPr>
              <a:t>. руб</a:t>
            </a:r>
            <a:r>
              <a:rPr lang="ru-RU" sz="1600" kern="1200" dirty="0" smtClean="0">
                <a:cs typeface="Calibri" pitchFamily="34" charset="0"/>
              </a:rPr>
              <a:t>.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ru-RU" sz="1600" kern="1200" dirty="0" smtClean="0">
                <a:cs typeface="Calibri" pitchFamily="34" charset="0"/>
              </a:rPr>
              <a:t>Подтверждённый - </a:t>
            </a:r>
            <a:r>
              <a:rPr lang="ru-RU" sz="1600" b="1" kern="1200" dirty="0" smtClean="0">
                <a:cs typeface="Calibri" pitchFamily="34" charset="0"/>
              </a:rPr>
              <a:t>80 </a:t>
            </a:r>
            <a:r>
              <a:rPr lang="ru-RU" sz="1600" b="1" kern="1200" dirty="0">
                <a:cs typeface="Calibri" pitchFamily="34" charset="0"/>
              </a:rPr>
              <a:t>млн. </a:t>
            </a:r>
            <a:r>
              <a:rPr lang="ru-RU" sz="1600" b="1" kern="1200" dirty="0" smtClean="0">
                <a:cs typeface="Calibri" pitchFamily="34" charset="0"/>
              </a:rPr>
              <a:t>руб</a:t>
            </a:r>
            <a:r>
              <a:rPr lang="ru-RU" sz="1600" kern="1200" dirty="0" smtClean="0"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v"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1600" kern="1200" dirty="0" smtClean="0">
                <a:cs typeface="Calibri" pitchFamily="34" charset="0"/>
              </a:rPr>
              <a:t>Инвестиции выделяются только </a:t>
            </a:r>
            <a:r>
              <a:rPr lang="ru-RU" sz="1600" b="1" kern="1200" dirty="0" smtClean="0">
                <a:cs typeface="Calibri" pitchFamily="34" charset="0"/>
              </a:rPr>
              <a:t>после принятия всех возможных мер по оптимизации процесса</a:t>
            </a:r>
            <a:r>
              <a:rPr lang="ru-RU" sz="1600" kern="1200" dirty="0" smtClean="0">
                <a:cs typeface="Calibri" pitchFamily="34" charset="0"/>
              </a:rPr>
              <a:t> с использованием методов и инструментов БП </a:t>
            </a:r>
          </a:p>
          <a:p>
            <a:pPr>
              <a:buFont typeface="Wingdings" pitchFamily="2" charset="2"/>
              <a:buChar char="v"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1600" kern="1200" dirty="0" smtClean="0">
                <a:cs typeface="Calibri" pitchFamily="34" charset="0"/>
              </a:rPr>
              <a:t>Суммы подтвержденного экономического эффекта </a:t>
            </a:r>
            <a:r>
              <a:rPr lang="ru-RU" sz="1600" b="1" kern="1200" dirty="0" smtClean="0">
                <a:cs typeface="Calibri" pitchFamily="34" charset="0"/>
              </a:rPr>
              <a:t>передаются на предприятия</a:t>
            </a:r>
            <a:r>
              <a:rPr lang="ru-RU" sz="1600" kern="1200" dirty="0" smtClean="0">
                <a:cs typeface="Calibri" pitchFamily="34" charset="0"/>
              </a:rPr>
              <a:t> для реализации их проектов по развитию</a:t>
            </a:r>
            <a:endParaRPr lang="ru-RU" sz="1600" kern="1200" dirty="0"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endParaRPr lang="ru-RU" sz="1800" kern="1200" dirty="0">
              <a:cs typeface="Calibri" pitchFamily="34" charset="0"/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FE62FF8A-5CF3-44A0-A35B-8ADB2F39CDC4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10</a:t>
            </a:fld>
            <a:endParaRPr lang="ru-RU" altLang="ru-RU" smtClean="0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530066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Факторы успеха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Times New Roman" pitchFamily="18" charset="0"/>
              <a:buNone/>
              <a:defRPr/>
            </a:pPr>
            <a:endParaRPr lang="ru-RU" sz="1800" dirty="0" smtClean="0"/>
          </a:p>
          <a:p>
            <a:pPr marL="0" indent="0">
              <a:buFont typeface="Times New Roman" pitchFamily="18" charset="0"/>
              <a:buNone/>
              <a:defRPr/>
            </a:pPr>
            <a:endParaRPr lang="ru-RU" sz="1800" dirty="0"/>
          </a:p>
          <a:p>
            <a:pPr>
              <a:buFont typeface="Wingdings" pitchFamily="2" charset="2"/>
              <a:buChar char="Ø"/>
              <a:defRPr/>
            </a:pPr>
            <a:r>
              <a:rPr lang="ru-RU" sz="1800" dirty="0" smtClean="0"/>
              <a:t>	</a:t>
            </a:r>
            <a:r>
              <a:rPr lang="ru-RU" sz="2400" dirty="0" smtClean="0"/>
              <a:t>На </a:t>
            </a:r>
            <a:r>
              <a:rPr lang="ru-RU" sz="2400" dirty="0"/>
              <a:t>первом этапе важно было </a:t>
            </a:r>
            <a:r>
              <a:rPr lang="ru-RU" sz="2400" b="1" dirty="0" smtClean="0"/>
              <a:t>вдохновить</a:t>
            </a:r>
            <a:r>
              <a:rPr lang="ru-RU" sz="2400" dirty="0" smtClean="0"/>
              <a:t> людей.</a:t>
            </a: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2400" dirty="0" smtClean="0"/>
              <a:t> </a:t>
            </a:r>
            <a:endParaRPr lang="ru-RU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ru-RU" sz="2400" dirty="0" smtClean="0"/>
              <a:t>	Успех </a:t>
            </a:r>
            <a:r>
              <a:rPr lang="ru-RU" sz="2400" dirty="0"/>
              <a:t>достигается там, где </a:t>
            </a:r>
            <a:r>
              <a:rPr lang="ru-RU" sz="2400" b="1" dirty="0"/>
              <a:t>высшее руководство </a:t>
            </a:r>
            <a:r>
              <a:rPr lang="ru-RU" sz="2400" b="1" dirty="0" smtClean="0"/>
              <a:t>вовлечено</a:t>
            </a:r>
            <a:r>
              <a:rPr lang="ru-RU" sz="2400" dirty="0" smtClean="0"/>
              <a:t>.</a:t>
            </a: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0AF9CBF5-2CCD-4452-B939-38EDAD44F8C0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11</a:t>
            </a:fld>
            <a:endParaRPr lang="ru-RU" altLang="ru-RU" smtClean="0"/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530066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«Опыт, сын ошибок трудных …»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На начальном этапе основу проекта на предприятиях составляли </a:t>
            </a:r>
            <a:r>
              <a:rPr lang="ru-RU" sz="1800" kern="1200" dirty="0" err="1" smtClean="0">
                <a:solidFill>
                  <a:schemeClr val="tx1"/>
                </a:solidFill>
                <a:cs typeface="Calibri" pitchFamily="34" charset="0"/>
              </a:rPr>
              <a:t>кайдзен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-команды из активистов, но оказалось, что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главным действующим лицом должен быть руководитель предприятия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, с которого спрашивает вице-президент по направлению.  </a:t>
            </a: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 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1800" b="1" kern="1200" dirty="0" smtClean="0">
                <a:solidFill>
                  <a:schemeClr val="tx1"/>
                </a:solidFill>
                <a:cs typeface="Calibri" pitchFamily="34" charset="0"/>
              </a:rPr>
              <a:t>Part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-</a:t>
            </a:r>
            <a:r>
              <a:rPr lang="en-US" sz="1800" b="1" kern="1200" dirty="0" smtClean="0">
                <a:solidFill>
                  <a:schemeClr val="tx1"/>
                </a:solidFill>
                <a:cs typeface="Calibri" pitchFamily="34" charset="0"/>
              </a:rPr>
              <a:t>time 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сотрудников (частичная занятость в проекте)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работает только на первом этапе работы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. Встроить БП в функционал линейных руководителей в первый год не получается. </a:t>
            </a:r>
          </a:p>
          <a:p>
            <a:pPr marL="0" indent="0">
              <a:buFont typeface="Times New Roman" pitchFamily="18" charset="0"/>
              <a:buNone/>
              <a:defRPr/>
            </a:pPr>
            <a:endParaRPr lang="ru-RU" sz="1800" kern="1200" dirty="0" smtClean="0">
              <a:solidFill>
                <a:schemeClr val="tx1"/>
              </a:solidFill>
              <a:cs typeface="Calibri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1800" kern="1200" dirty="0">
                <a:solidFill>
                  <a:schemeClr val="tx1"/>
                </a:solidFill>
                <a:cs typeface="Calibri" pitchFamily="34" charset="0"/>
              </a:rPr>
              <a:t>	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Уже через полгода следует включать в штат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выделенных специалистов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 по БП из расчёта 1 на 200-300 сотрудников.  </a:t>
            </a:r>
            <a:endParaRPr lang="ru-RU" sz="1800" kern="1200" dirty="0">
              <a:cs typeface="Calibri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F0B14446-F3DD-4433-A913-6F85C9662773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12</a:t>
            </a:fld>
            <a:endParaRPr lang="ru-RU" altLang="ru-RU" smtClean="0"/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530066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93775" y="44450"/>
            <a:ext cx="7681913" cy="504825"/>
          </a:xfrm>
        </p:spPr>
        <p:txBody>
          <a:bodyPr/>
          <a:lstStyle/>
          <a:p>
            <a:pPr>
              <a:defRPr/>
            </a:pPr>
            <a:r>
              <a:rPr lang="ru-RU" altLang="ru-RU" sz="2800" dirty="0" smtClean="0">
                <a:solidFill>
                  <a:schemeClr val="accent6"/>
                </a:solidFill>
              </a:rPr>
              <a:t>Схема работы производственной системы</a:t>
            </a:r>
            <a:endParaRPr lang="ru-RU" altLang="ru-RU" sz="2800" dirty="0">
              <a:solidFill>
                <a:schemeClr val="accent6"/>
              </a:solidFill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1C286CD4-0FB9-4C1E-B6CC-59717167170B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13</a:t>
            </a:fld>
            <a:endParaRPr lang="ru-RU" altLang="ru-RU" smtClean="0"/>
          </a:p>
        </p:txBody>
      </p:sp>
      <p:sp>
        <p:nvSpPr>
          <p:cNvPr id="17412" name="Прямоугольник 1"/>
          <p:cNvSpPr>
            <a:spLocks noChangeArrowheads="1"/>
          </p:cNvSpPr>
          <p:nvPr/>
        </p:nvSpPr>
        <p:spPr bwMode="auto">
          <a:xfrm>
            <a:off x="3763963" y="1052513"/>
            <a:ext cx="3111500" cy="360362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 b="1">
                <a:solidFill>
                  <a:schemeClr val="tx1"/>
                </a:solidFill>
              </a:rPr>
              <a:t>Генеральный директор</a:t>
            </a:r>
            <a:endParaRPr lang="ru-RU" altLang="ru-RU" sz="1800" b="1"/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4284663" y="1700213"/>
            <a:ext cx="2057400" cy="360362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Куратор</a:t>
            </a:r>
            <a:endParaRPr lang="ru-RU" altLang="ru-RU" sz="1800"/>
          </a:p>
        </p:txBody>
      </p:sp>
      <p:sp>
        <p:nvSpPr>
          <p:cNvPr id="17414" name="Прямоугольник 7"/>
          <p:cNvSpPr>
            <a:spLocks noChangeArrowheads="1"/>
          </p:cNvSpPr>
          <p:nvPr/>
        </p:nvSpPr>
        <p:spPr bwMode="auto">
          <a:xfrm>
            <a:off x="3708400" y="2276475"/>
            <a:ext cx="3240088" cy="504825"/>
          </a:xfrm>
          <a:prstGeom prst="rect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400" b="1"/>
          </a:p>
        </p:txBody>
      </p:sp>
      <p:sp>
        <p:nvSpPr>
          <p:cNvPr id="17415" name="Прямоугольник 8"/>
          <p:cNvSpPr>
            <a:spLocks noChangeArrowheads="1"/>
          </p:cNvSpPr>
          <p:nvPr/>
        </p:nvSpPr>
        <p:spPr bwMode="auto">
          <a:xfrm>
            <a:off x="3779838" y="2362200"/>
            <a:ext cx="1543050" cy="346075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Руководитель </a:t>
            </a:r>
          </a:p>
        </p:txBody>
      </p:sp>
      <p:sp>
        <p:nvSpPr>
          <p:cNvPr id="17416" name="Прямоугольник 9"/>
          <p:cNvSpPr>
            <a:spLocks noChangeArrowheads="1"/>
          </p:cNvSpPr>
          <p:nvPr/>
        </p:nvSpPr>
        <p:spPr bwMode="auto">
          <a:xfrm>
            <a:off x="5435600" y="2362200"/>
            <a:ext cx="1439863" cy="346075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Консультант</a:t>
            </a:r>
          </a:p>
        </p:txBody>
      </p:sp>
      <p:sp>
        <p:nvSpPr>
          <p:cNvPr id="17417" name="Прямоугольник 10"/>
          <p:cNvSpPr>
            <a:spLocks noChangeArrowheads="1"/>
          </p:cNvSpPr>
          <p:nvPr/>
        </p:nvSpPr>
        <p:spPr bwMode="auto">
          <a:xfrm>
            <a:off x="3954463" y="3068638"/>
            <a:ext cx="1265237" cy="674687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Вице президент </a:t>
            </a:r>
          </a:p>
        </p:txBody>
      </p:sp>
      <p:sp>
        <p:nvSpPr>
          <p:cNvPr id="17418" name="Прямоугольник 14"/>
          <p:cNvSpPr>
            <a:spLocks noChangeArrowheads="1"/>
          </p:cNvSpPr>
          <p:nvPr/>
        </p:nvSpPr>
        <p:spPr bwMode="auto">
          <a:xfrm>
            <a:off x="5414963" y="4149725"/>
            <a:ext cx="1533525" cy="719138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tx1">
                <a:alpha val="58823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200" b="1">
              <a:solidFill>
                <a:schemeClr val="tx1"/>
              </a:solidFill>
            </a:endParaRPr>
          </a:p>
        </p:txBody>
      </p:sp>
      <p:sp>
        <p:nvSpPr>
          <p:cNvPr id="17419" name="Прямоугольник 12"/>
          <p:cNvSpPr>
            <a:spLocks noChangeArrowheads="1"/>
          </p:cNvSpPr>
          <p:nvPr/>
        </p:nvSpPr>
        <p:spPr bwMode="auto">
          <a:xfrm>
            <a:off x="5327650" y="4044950"/>
            <a:ext cx="1547813" cy="765175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tx1">
                <a:alpha val="58823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200" b="1">
              <a:solidFill>
                <a:schemeClr val="tx1"/>
              </a:solidFill>
            </a:endParaRPr>
          </a:p>
        </p:txBody>
      </p:sp>
      <p:sp>
        <p:nvSpPr>
          <p:cNvPr id="17420" name="Прямоугольник 11"/>
          <p:cNvSpPr>
            <a:spLocks noChangeArrowheads="1"/>
          </p:cNvSpPr>
          <p:nvPr/>
        </p:nvSpPr>
        <p:spPr bwMode="auto">
          <a:xfrm>
            <a:off x="5219700" y="3895725"/>
            <a:ext cx="1584325" cy="831850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Руководители площадок </a:t>
            </a:r>
          </a:p>
        </p:txBody>
      </p:sp>
      <p:sp>
        <p:nvSpPr>
          <p:cNvPr id="17421" name="Прямоугольник 15"/>
          <p:cNvSpPr>
            <a:spLocks noChangeArrowheads="1"/>
          </p:cNvSpPr>
          <p:nvPr/>
        </p:nvSpPr>
        <p:spPr bwMode="auto">
          <a:xfrm>
            <a:off x="6875463" y="5445125"/>
            <a:ext cx="1728787" cy="936625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Начальники цехов/участков/мастера </a:t>
            </a:r>
          </a:p>
        </p:txBody>
      </p:sp>
      <p:sp>
        <p:nvSpPr>
          <p:cNvPr id="17422" name="Прямоугольник 16"/>
          <p:cNvSpPr>
            <a:spLocks noChangeArrowheads="1"/>
          </p:cNvSpPr>
          <p:nvPr/>
        </p:nvSpPr>
        <p:spPr bwMode="auto">
          <a:xfrm>
            <a:off x="6875463" y="4868863"/>
            <a:ext cx="1266825" cy="347662"/>
          </a:xfrm>
          <a:prstGeom prst="rect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800">
                <a:solidFill>
                  <a:schemeClr val="tx1"/>
                </a:solidFill>
              </a:rPr>
              <a:t>ОРПС 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611188" y="908050"/>
            <a:ext cx="2447925" cy="5473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solidFill>
                  <a:srgbClr val="0000FF"/>
                </a:solidFill>
                <a:latin typeface="Times New Roman" pitchFamily="16" charset="0"/>
                <a:cs typeface="Arial Unicode MS" charset="0"/>
              </a:rPr>
              <a:t>      Элементы ПС: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Обучение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Вовлечение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Лидерство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Регулярность/ плановость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6" charset="0"/>
                <a:cs typeface="Arial Unicode MS" charset="0"/>
              </a:rPr>
              <a:t>СПРОС!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Библиотека решений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Стандарты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6" charset="0"/>
                <a:cs typeface="Arial Unicode MS" charset="0"/>
              </a:rPr>
              <a:t>Методология</a:t>
            </a:r>
          </a:p>
        </p:txBody>
      </p:sp>
      <p:sp>
        <p:nvSpPr>
          <p:cNvPr id="17424" name="Овал 4"/>
          <p:cNvSpPr>
            <a:spLocks noChangeArrowheads="1"/>
          </p:cNvSpPr>
          <p:nvPr/>
        </p:nvSpPr>
        <p:spPr bwMode="auto">
          <a:xfrm>
            <a:off x="6524625" y="2852738"/>
            <a:ext cx="2584450" cy="1192212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>
                <a:solidFill>
                  <a:srgbClr val="0000FF"/>
                </a:solidFill>
              </a:rPr>
              <a:t>Элементы ПС,</a:t>
            </a:r>
            <a:r>
              <a:rPr lang="ru-RU" altLang="ru-RU" sz="2000" i="1">
                <a:solidFill>
                  <a:srgbClr val="0000FF"/>
                </a:solidFill>
              </a:rPr>
              <a:t> </a:t>
            </a:r>
            <a:r>
              <a:rPr lang="ru-RU" altLang="ru-RU" sz="1800" i="1">
                <a:solidFill>
                  <a:schemeClr val="tx1"/>
                </a:solidFill>
              </a:rPr>
              <a:t>поддавливать,   зажигать</a:t>
            </a:r>
          </a:p>
        </p:txBody>
      </p:sp>
      <p:cxnSp>
        <p:nvCxnSpPr>
          <p:cNvPr id="17425" name="Соединительная линия уступом 17"/>
          <p:cNvCxnSpPr>
            <a:cxnSpLocks noChangeShapeType="1"/>
            <a:stCxn id="17412" idx="1"/>
            <a:endCxn id="17417" idx="1"/>
          </p:cNvCxnSpPr>
          <p:nvPr/>
        </p:nvCxnSpPr>
        <p:spPr bwMode="auto">
          <a:xfrm rot="10800000" flipH="1" flipV="1">
            <a:off x="3763963" y="1233488"/>
            <a:ext cx="190500" cy="2173287"/>
          </a:xfrm>
          <a:prstGeom prst="bentConnector3">
            <a:avLst>
              <a:gd name="adj1" fmla="val -331250"/>
            </a:avLst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6" name="Прямая со стрелкой 29"/>
          <p:cNvCxnSpPr>
            <a:cxnSpLocks noChangeShapeType="1"/>
            <a:endCxn id="17420" idx="1"/>
          </p:cNvCxnSpPr>
          <p:nvPr/>
        </p:nvCxnSpPr>
        <p:spPr bwMode="auto">
          <a:xfrm flipV="1">
            <a:off x="4587875" y="4311650"/>
            <a:ext cx="631825" cy="111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7" name="Прямая соединительная линия 15360"/>
          <p:cNvCxnSpPr>
            <a:cxnSpLocks noChangeShapeType="1"/>
            <a:stCxn id="17417" idx="2"/>
          </p:cNvCxnSpPr>
          <p:nvPr/>
        </p:nvCxnSpPr>
        <p:spPr bwMode="auto">
          <a:xfrm>
            <a:off x="4587875" y="3743325"/>
            <a:ext cx="0" cy="57943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428" name="Прямая со стрелкой 39"/>
          <p:cNvCxnSpPr>
            <a:cxnSpLocks noChangeShapeType="1"/>
          </p:cNvCxnSpPr>
          <p:nvPr/>
        </p:nvCxnSpPr>
        <p:spPr bwMode="auto">
          <a:xfrm>
            <a:off x="6027738" y="5037138"/>
            <a:ext cx="847725" cy="9032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9" name="Прямая со стрелкой 40"/>
          <p:cNvCxnSpPr>
            <a:cxnSpLocks noChangeShapeType="1"/>
            <a:endCxn id="17422" idx="1"/>
          </p:cNvCxnSpPr>
          <p:nvPr/>
        </p:nvCxnSpPr>
        <p:spPr bwMode="auto">
          <a:xfrm>
            <a:off x="6027738" y="5032375"/>
            <a:ext cx="847725" cy="95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30" name="Прямая соединительная линия 41"/>
          <p:cNvCxnSpPr>
            <a:cxnSpLocks noChangeShapeType="1"/>
          </p:cNvCxnSpPr>
          <p:nvPr/>
        </p:nvCxnSpPr>
        <p:spPr bwMode="auto">
          <a:xfrm>
            <a:off x="6011863" y="4829175"/>
            <a:ext cx="15875" cy="21272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7431" name="Прямая со стрелкой 38"/>
          <p:cNvCxnSpPr>
            <a:cxnSpLocks noChangeShapeType="1"/>
            <a:stCxn id="17412" idx="2"/>
          </p:cNvCxnSpPr>
          <p:nvPr/>
        </p:nvCxnSpPr>
        <p:spPr bwMode="auto">
          <a:xfrm flipH="1">
            <a:off x="5319713" y="1412875"/>
            <a:ext cx="0" cy="28733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432" name="Прямая со стрелкой 93"/>
          <p:cNvCxnSpPr>
            <a:cxnSpLocks noChangeShapeType="1"/>
            <a:endCxn id="17417" idx="3"/>
          </p:cNvCxnSpPr>
          <p:nvPr/>
        </p:nvCxnSpPr>
        <p:spPr bwMode="auto">
          <a:xfrm flipH="1">
            <a:off x="5219700" y="2781300"/>
            <a:ext cx="647700" cy="62547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7433" name="Прямая со стрелкой 94"/>
          <p:cNvCxnSpPr>
            <a:cxnSpLocks noChangeShapeType="1"/>
            <a:endCxn id="17420" idx="0"/>
          </p:cNvCxnSpPr>
          <p:nvPr/>
        </p:nvCxnSpPr>
        <p:spPr bwMode="auto">
          <a:xfrm flipH="1">
            <a:off x="6011863" y="2781300"/>
            <a:ext cx="15875" cy="111442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7434" name="Прямая со стрелкой 95"/>
          <p:cNvCxnSpPr>
            <a:cxnSpLocks noChangeShapeType="1"/>
            <a:endCxn id="17422" idx="0"/>
          </p:cNvCxnSpPr>
          <p:nvPr/>
        </p:nvCxnSpPr>
        <p:spPr bwMode="auto">
          <a:xfrm>
            <a:off x="6156325" y="2781300"/>
            <a:ext cx="1352550" cy="2087563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7435" name="Прямая со стрелкой 106"/>
          <p:cNvCxnSpPr>
            <a:cxnSpLocks noChangeShapeType="1"/>
            <a:stCxn id="17413" idx="2"/>
          </p:cNvCxnSpPr>
          <p:nvPr/>
        </p:nvCxnSpPr>
        <p:spPr bwMode="auto">
          <a:xfrm flipH="1">
            <a:off x="5311775" y="2060575"/>
            <a:ext cx="1588" cy="2159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436" name="Прямоугольник 119"/>
          <p:cNvSpPr>
            <a:spLocks noChangeArrowheads="1"/>
          </p:cNvSpPr>
          <p:nvPr/>
        </p:nvSpPr>
        <p:spPr bwMode="auto">
          <a:xfrm>
            <a:off x="3132138" y="1557338"/>
            <a:ext cx="822325" cy="3238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СПРОС!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sp>
        <p:nvSpPr>
          <p:cNvPr id="17437" name="Блок-схема: альтернативный процесс 122"/>
          <p:cNvSpPr>
            <a:spLocks noChangeArrowheads="1"/>
          </p:cNvSpPr>
          <p:nvPr/>
        </p:nvSpPr>
        <p:spPr bwMode="auto">
          <a:xfrm>
            <a:off x="971550" y="3743325"/>
            <a:ext cx="1152525" cy="406400"/>
          </a:xfrm>
          <a:prstGeom prst="flowChartAlternateProcess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/>
                </a:solidFill>
              </a:rPr>
              <a:t>Проблемы / трудности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5" y="981075"/>
            <a:ext cx="7681913" cy="5140325"/>
          </a:xfrm>
        </p:spPr>
        <p:txBody>
          <a:bodyPr/>
          <a:lstStyle/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Необходима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система контроля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 / полноценная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система   управления взаимодействием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 err="1" smtClean="0">
                <a:solidFill>
                  <a:schemeClr val="tx1"/>
                </a:solidFill>
                <a:cs typeface="Calibri" pitchFamily="34" charset="0"/>
              </a:rPr>
              <a:t>Неучет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 предложений по улучшению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К полноценной работе в проекте способны только </a:t>
            </a: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35 % мастеров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 производственных участков (линейных руководителей).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b="1" kern="1200" dirty="0" smtClean="0">
                <a:solidFill>
                  <a:schemeClr val="tx1"/>
                </a:solidFill>
                <a:cs typeface="Calibri" pitchFamily="34" charset="0"/>
              </a:rPr>
              <a:t>Дефицит специалистов по БП</a:t>
            </a: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. В итоге на рынке труда специалисты переоценены примерно в 2 раза.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Услуги внешних консультантов по БП (аутсорсинг) дороги.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 smtClean="0">
                <a:solidFill>
                  <a:schemeClr val="tx1"/>
                </a:solidFill>
                <a:cs typeface="Calibri" pitchFamily="34" charset="0"/>
              </a:rPr>
              <a:t>Проект идет с разной скоростью на разных площадках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r>
              <a:rPr lang="ru-RU" sz="1800" kern="1200" dirty="0">
                <a:solidFill>
                  <a:schemeClr val="tx1"/>
                </a:solidFill>
                <a:cs typeface="Calibri" pitchFamily="34" charset="0"/>
              </a:rPr>
              <a:t>«Затухание» активностей в отсутствие давления</a:t>
            </a:r>
          </a:p>
          <a:p>
            <a:pPr>
              <a:spcBef>
                <a:spcPts val="2400"/>
              </a:spcBef>
              <a:buFont typeface="Wingdings" pitchFamily="2" charset="2"/>
              <a:buChar char="ü"/>
              <a:defRPr/>
            </a:pPr>
            <a:endParaRPr lang="ru-RU" sz="1800" kern="1200" dirty="0" smtClean="0">
              <a:solidFill>
                <a:schemeClr val="tx1"/>
              </a:solidFill>
              <a:cs typeface="Calibri" pitchFamily="34" charset="0"/>
            </a:endParaRPr>
          </a:p>
          <a:p>
            <a:pPr marL="0" indent="0">
              <a:spcBef>
                <a:spcPts val="2400"/>
              </a:spcBef>
              <a:buFont typeface="Times New Roman" pitchFamily="18" charset="0"/>
              <a:buNone/>
              <a:defRPr/>
            </a:pPr>
            <a:endParaRPr lang="ru-RU" sz="1800" kern="1200" dirty="0">
              <a:cs typeface="Calibri" pitchFamily="34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EB690BA7-66E1-40AA-AEA7-BC1A7548B56F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14</a:t>
            </a:fld>
            <a:endParaRPr lang="ru-RU" altLang="ru-RU" smtClean="0"/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24750" y="530066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993062" cy="838200"/>
          </a:xfrm>
        </p:spPr>
        <p:txBody>
          <a:bodyPr/>
          <a:lstStyle/>
          <a:p>
            <a:pPr>
              <a:defRPr/>
            </a:pPr>
            <a:r>
              <a:rPr lang="ru-RU" altLang="ru-RU" sz="2800" dirty="0" smtClean="0">
                <a:solidFill>
                  <a:schemeClr val="accent6"/>
                </a:solidFill>
              </a:rPr>
              <a:t>Активности, подтвердившие свою эффективность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088" y="1125538"/>
            <a:ext cx="8137525" cy="5051425"/>
          </a:xfrm>
        </p:spPr>
        <p:txBody>
          <a:bodyPr/>
          <a:lstStyle/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kern="1200" dirty="0" smtClean="0">
                <a:cs typeface="Calibri" pitchFamily="34" charset="0"/>
              </a:rPr>
              <a:t>На каждом предприятии организованы </a:t>
            </a:r>
            <a:r>
              <a:rPr lang="ru-RU" sz="1600" b="1" kern="1200" dirty="0" smtClean="0">
                <a:cs typeface="Calibri" pitchFamily="34" charset="0"/>
              </a:rPr>
              <a:t>эталонные участки</a:t>
            </a:r>
            <a:r>
              <a:rPr lang="ru-RU" sz="1600" kern="1200" dirty="0" smtClean="0">
                <a:cs typeface="Calibri" pitchFamily="34" charset="0"/>
              </a:rPr>
              <a:t>, контроль которых производится по утвержденным чек-листам.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b="1" kern="1200" dirty="0" smtClean="0">
                <a:cs typeface="Calibri" pitchFamily="34" charset="0"/>
              </a:rPr>
              <a:t>Руководители дивизионов ежемесячно осуществляют аудит</a:t>
            </a:r>
            <a:r>
              <a:rPr lang="ru-RU" sz="1600" kern="1200" dirty="0" smtClean="0">
                <a:cs typeface="Calibri" pitchFamily="34" charset="0"/>
              </a:rPr>
              <a:t> по контрольным точкам на одной из площадок.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kern="1200" dirty="0" smtClean="0">
                <a:cs typeface="Calibri" pitchFamily="34" charset="0"/>
              </a:rPr>
              <a:t>Отчеты у доски визуализации с показателями </a:t>
            </a:r>
            <a:r>
              <a:rPr lang="en-US" sz="1600" kern="1200" dirty="0" smtClean="0">
                <a:cs typeface="Calibri" pitchFamily="34" charset="0"/>
              </a:rPr>
              <a:t>SQDCM</a:t>
            </a:r>
            <a:r>
              <a:rPr lang="ru-RU" sz="1600" kern="1200" dirty="0" smtClean="0">
                <a:cs typeface="Calibri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kern="1200" dirty="0" err="1" smtClean="0">
                <a:cs typeface="Calibri" pitchFamily="34" charset="0"/>
              </a:rPr>
              <a:t>Кайдзены</a:t>
            </a:r>
            <a:r>
              <a:rPr lang="ru-RU" sz="1600" kern="1200" dirty="0" smtClean="0">
                <a:cs typeface="Calibri" pitchFamily="34" charset="0"/>
              </a:rPr>
              <a:t>, внедренные на одном из предприятий, </a:t>
            </a:r>
            <a:r>
              <a:rPr lang="ru-RU" sz="1600" b="1" kern="1200" dirty="0" smtClean="0">
                <a:cs typeface="Calibri" pitchFamily="34" charset="0"/>
              </a:rPr>
              <a:t>тиражируются внутри </a:t>
            </a:r>
            <a:r>
              <a:rPr lang="ru-RU" sz="1600" b="1" kern="1200" dirty="0" err="1" smtClean="0">
                <a:cs typeface="Calibri" pitchFamily="34" charset="0"/>
              </a:rPr>
              <a:t>субхолдинга</a:t>
            </a:r>
            <a:r>
              <a:rPr lang="ru-RU" sz="1600" kern="1200" dirty="0" smtClean="0">
                <a:cs typeface="Calibri" pitchFamily="34" charset="0"/>
              </a:rPr>
              <a:t> на аналогичных производствах.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kern="1200" dirty="0" err="1" smtClean="0">
                <a:cs typeface="Calibri" pitchFamily="34" charset="0"/>
              </a:rPr>
              <a:t>Кайдзены</a:t>
            </a:r>
            <a:r>
              <a:rPr lang="ru-RU" sz="1600" kern="1200" dirty="0" smtClean="0">
                <a:cs typeface="Calibri" pitchFamily="34" charset="0"/>
              </a:rPr>
              <a:t> с экономическим эффектом </a:t>
            </a:r>
            <a:r>
              <a:rPr lang="ru-RU" sz="1600" b="1" kern="1200" dirty="0" smtClean="0">
                <a:cs typeface="Calibri" pitchFamily="34" charset="0"/>
              </a:rPr>
              <a:t>более 500 тыс. руб.</a:t>
            </a:r>
            <a:r>
              <a:rPr lang="ru-RU" sz="1600" kern="1200" dirty="0" smtClean="0">
                <a:cs typeface="Calibri" pitchFamily="34" charset="0"/>
              </a:rPr>
              <a:t> рассматриваются на комиссии в управляющей компании и передаются на тиражирование в </a:t>
            </a:r>
            <a:r>
              <a:rPr lang="ru-RU" sz="1600" kern="1200" dirty="0" err="1" smtClean="0">
                <a:cs typeface="Calibri" pitchFamily="34" charset="0"/>
              </a:rPr>
              <a:t>субхолдинги</a:t>
            </a:r>
            <a:r>
              <a:rPr lang="ru-RU" sz="1600" kern="1200" dirty="0" smtClean="0">
                <a:cs typeface="Calibri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600" kern="1200" dirty="0" smtClean="0">
              <a:cs typeface="Calibri" pitchFamily="34" charset="0"/>
            </a:endParaRPr>
          </a:p>
          <a:p>
            <a:pPr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ru-RU" sz="1600" kern="1200" dirty="0" smtClean="0">
                <a:cs typeface="Calibri" pitchFamily="34" charset="0"/>
              </a:rPr>
              <a:t>Разработана политика мотивации персонала, предусматривающая выплаты за подачу </a:t>
            </a:r>
            <a:r>
              <a:rPr lang="ru-RU" sz="1600" kern="1200" dirty="0" err="1" smtClean="0">
                <a:cs typeface="Calibri" pitchFamily="34" charset="0"/>
              </a:rPr>
              <a:t>кайдзена</a:t>
            </a:r>
            <a:r>
              <a:rPr lang="ru-RU" sz="1600" kern="1200" dirty="0" smtClean="0">
                <a:cs typeface="Calibri" pitchFamily="34" charset="0"/>
              </a:rPr>
              <a:t>  и его внедрение.</a:t>
            </a:r>
          </a:p>
          <a:p>
            <a:pPr marL="0" indent="0">
              <a:buFont typeface="Times New Roman" pitchFamily="18" charset="0"/>
              <a:buNone/>
              <a:defRPr/>
            </a:pPr>
            <a:endParaRPr lang="ru-RU" sz="1800" kern="1200" dirty="0" smtClean="0"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1800" kern="1200" dirty="0">
                <a:cs typeface="Calibri" pitchFamily="34" charset="0"/>
              </a:rPr>
              <a:t>	</a:t>
            </a:r>
            <a:endParaRPr lang="ru-RU" sz="1800" kern="1200" dirty="0" smtClean="0">
              <a:cs typeface="Calibri" pitchFamily="34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2E077A26-B1E9-4F37-9C95-44F1A713B456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15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>
          <a:xfrm>
            <a:off x="1000125" y="0"/>
            <a:ext cx="7681913" cy="836613"/>
          </a:xfrm>
        </p:spPr>
        <p:txBody>
          <a:bodyPr/>
          <a:lstStyle/>
          <a:p>
            <a:pPr>
              <a:defRPr/>
            </a:pPr>
            <a:r>
              <a:rPr lang="ru-RU" altLang="ru-RU" sz="2800" dirty="0" smtClean="0">
                <a:solidFill>
                  <a:schemeClr val="accent6"/>
                </a:solidFill>
              </a:rPr>
              <a:t>Пример </a:t>
            </a:r>
            <a:r>
              <a:rPr lang="ru-RU" altLang="ru-RU" sz="2800" dirty="0" err="1" smtClean="0">
                <a:solidFill>
                  <a:schemeClr val="accent6"/>
                </a:solidFill>
              </a:rPr>
              <a:t>кайдзена</a:t>
            </a:r>
            <a:endParaRPr lang="ru-RU" altLang="ru-RU" sz="2800" dirty="0" smtClean="0">
              <a:solidFill>
                <a:schemeClr val="accent6"/>
              </a:solidFill>
            </a:endParaRPr>
          </a:p>
        </p:txBody>
      </p:sp>
      <p:sp>
        <p:nvSpPr>
          <p:cNvPr id="20483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095BF5-154D-42E3-8D68-8486A5A5C5FB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3375" y="981075"/>
            <a:ext cx="59785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000125" y="-146050"/>
            <a:ext cx="7681913" cy="982663"/>
          </a:xfrm>
        </p:spPr>
        <p:txBody>
          <a:bodyPr/>
          <a:lstStyle/>
          <a:p>
            <a:pPr>
              <a:defRPr/>
            </a:pPr>
            <a:r>
              <a:rPr lang="ru-RU" altLang="ru-RU" sz="2800" dirty="0" smtClean="0">
                <a:solidFill>
                  <a:schemeClr val="accent6"/>
                </a:solidFill>
              </a:rPr>
              <a:t>Картирование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3789363"/>
            <a:ext cx="7681912" cy="223202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  <a:defRPr/>
            </a:pPr>
            <a:r>
              <a:rPr lang="ru-RU" sz="1800" kern="1200" dirty="0" smtClean="0">
                <a:cs typeface="Calibri" pitchFamily="34" charset="0"/>
              </a:rPr>
              <a:t>	</a:t>
            </a:r>
            <a:r>
              <a:rPr lang="ru-RU" sz="1500" kern="1200" dirty="0" smtClean="0">
                <a:cs typeface="Calibri" pitchFamily="34" charset="0"/>
              </a:rPr>
              <a:t>В 2017г. в компании начались работы над  6 основными мега-потоками: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Мясо птицы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Мясо свинины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Молоко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Комбикорм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Рыба</a:t>
            </a:r>
          </a:p>
          <a:p>
            <a:pPr marL="1800000">
              <a:spcBef>
                <a:spcPts val="400"/>
              </a:spcBef>
              <a:buFont typeface="Wingdings" pitchFamily="2" charset="2"/>
              <a:buChar char="v"/>
              <a:defRPr/>
            </a:pPr>
            <a:r>
              <a:rPr lang="ru-RU" sz="1500" kern="1200" dirty="0" smtClean="0">
                <a:cs typeface="Calibri" pitchFamily="34" charset="0"/>
              </a:rPr>
              <a:t>Документооборот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5EBFC05D-23C5-4BED-A0A6-4F6517965F14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17</a:t>
            </a:fld>
            <a:endParaRPr lang="ru-RU" altLang="ru-RU" smtClean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1725" y="530066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1043608" y="836712"/>
          <a:ext cx="810039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Диаграмма 30732"/>
          <p:cNvGraphicFramePr>
            <a:graphicFrameLocks/>
          </p:cNvGraphicFramePr>
          <p:nvPr/>
        </p:nvGraphicFramePr>
        <p:xfrm>
          <a:off x="312738" y="669925"/>
          <a:ext cx="8734425" cy="4926013"/>
        </p:xfrm>
        <a:graphic>
          <a:graphicData uri="http://schemas.openxmlformats.org/presentationml/2006/ole">
            <p:oleObj spid="_x0000_s1026" r:id="rId3" imgW="8736325" imgH="4925995" progId="Excel.Sheet.8">
              <p:embed/>
            </p:oleObj>
          </a:graphicData>
        </a:graphic>
      </p:graphicFrame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917575" y="188913"/>
            <a:ext cx="8058150" cy="396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 dirty="0" smtClean="0">
                <a:latin typeface="+mn-lt"/>
                <a:cs typeface="Times New Roman" pitchFamily="18" charset="0"/>
              </a:rPr>
              <a:t>Мега-поток «Мясо птицы»: текущее состояние на январь 2017 года</a:t>
            </a:r>
            <a:endParaRPr lang="ru-RU" altLang="ru-RU" sz="1600" b="1" dirty="0" smtClean="0">
              <a:solidFill>
                <a:srgbClr val="1E497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2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010400" y="6500813"/>
            <a:ext cx="2133600" cy="35718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9A63987-33AC-4E83-B4F5-FC011BBF4159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450" y="1338263"/>
            <a:ext cx="360363" cy="455612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/>
              <a:t>ВД</a:t>
            </a:r>
          </a:p>
          <a:p>
            <a:pPr algn="ctr">
              <a:defRPr/>
            </a:pPr>
            <a:r>
              <a:rPr lang="ru-RU" sz="800" dirty="0"/>
              <a:t>ТТ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87450" y="2263775"/>
            <a:ext cx="898525" cy="4762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/>
              <a:t>МК ТТ</a:t>
            </a:r>
          </a:p>
        </p:txBody>
      </p:sp>
      <p:cxnSp>
        <p:nvCxnSpPr>
          <p:cNvPr id="10" name="Прямая со стрелкой 9"/>
          <p:cNvCxnSpPr>
            <a:stCxn id="5" idx="3"/>
            <a:endCxn id="20" idx="1"/>
          </p:cNvCxnSpPr>
          <p:nvPr/>
        </p:nvCxnSpPr>
        <p:spPr>
          <a:xfrm flipV="1">
            <a:off x="1547813" y="1557338"/>
            <a:ext cx="196850" cy="793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3"/>
            <a:endCxn id="21" idx="1"/>
          </p:cNvCxnSpPr>
          <p:nvPr/>
        </p:nvCxnSpPr>
        <p:spPr>
          <a:xfrm>
            <a:off x="2085975" y="2501900"/>
            <a:ext cx="241300" cy="793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744663" y="1335088"/>
            <a:ext cx="568325" cy="442912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/>
              <a:t>ВД</a:t>
            </a:r>
          </a:p>
          <a:p>
            <a:pPr algn="ctr">
              <a:defRPr/>
            </a:pPr>
            <a:r>
              <a:rPr lang="ru-RU" sz="800" dirty="0"/>
              <a:t>Офис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7275" y="2271713"/>
            <a:ext cx="576263" cy="4762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dirty="0"/>
              <a:t>МК</a:t>
            </a:r>
          </a:p>
          <a:p>
            <a:pPr algn="ctr">
              <a:defRPr/>
            </a:pPr>
            <a:r>
              <a:rPr lang="ru-RU" sz="800" dirty="0"/>
              <a:t>Офис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662238" y="1738313"/>
            <a:ext cx="1482725" cy="3952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/>
              <a:t>ТК</a:t>
            </a:r>
          </a:p>
          <a:p>
            <a:pPr algn="ctr">
              <a:defRPr/>
            </a:pPr>
            <a:r>
              <a:rPr lang="ru-RU" sz="1000" dirty="0"/>
              <a:t>Офис</a:t>
            </a:r>
          </a:p>
        </p:txBody>
      </p:sp>
      <p:cxnSp>
        <p:nvCxnSpPr>
          <p:cNvPr id="26" name="Прямая со стрелкой 25"/>
          <p:cNvCxnSpPr>
            <a:stCxn id="20" idx="3"/>
            <a:endCxn id="22" idx="1"/>
          </p:cNvCxnSpPr>
          <p:nvPr/>
        </p:nvCxnSpPr>
        <p:spPr>
          <a:xfrm>
            <a:off x="2312988" y="1557338"/>
            <a:ext cx="349250" cy="37782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1" idx="3"/>
          </p:cNvCxnSpPr>
          <p:nvPr/>
        </p:nvCxnSpPr>
        <p:spPr>
          <a:xfrm flipV="1">
            <a:off x="2903538" y="2133600"/>
            <a:ext cx="114300" cy="37623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2" idx="2"/>
          </p:cNvCxnSpPr>
          <p:nvPr/>
        </p:nvCxnSpPr>
        <p:spPr>
          <a:xfrm>
            <a:off x="3403600" y="2133600"/>
            <a:ext cx="0" cy="126206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2" name="Скругленный прямоугольник 91"/>
          <p:cNvSpPr/>
          <p:nvPr/>
        </p:nvSpPr>
        <p:spPr>
          <a:xfrm>
            <a:off x="107950" y="3395663"/>
            <a:ext cx="792163" cy="4699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/>
              <a:t>УПФ</a:t>
            </a:r>
          </a:p>
          <a:p>
            <a:pPr algn="ctr">
              <a:defRPr/>
            </a:pPr>
            <a:r>
              <a:rPr lang="ru-RU" dirty="0" smtClean="0"/>
              <a:t>Выращивание</a:t>
            </a:r>
            <a:endParaRPr lang="ru-RU" dirty="0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8461375" y="2263775"/>
            <a:ext cx="496888" cy="4762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dirty="0" smtClean="0"/>
              <a:t>МК ТТ</a:t>
            </a:r>
            <a:endParaRPr lang="ru-RU" sz="1000" dirty="0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8445500" y="1335088"/>
            <a:ext cx="496888" cy="40322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dirty="0" smtClean="0"/>
              <a:t>ВД</a:t>
            </a:r>
          </a:p>
          <a:p>
            <a:pPr algn="ctr">
              <a:defRPr/>
            </a:pPr>
            <a:r>
              <a:rPr lang="ru-RU" sz="1000" dirty="0" smtClean="0"/>
              <a:t>ТТ</a:t>
            </a:r>
          </a:p>
        </p:txBody>
      </p:sp>
      <p:cxnSp>
        <p:nvCxnSpPr>
          <p:cNvPr id="97" name="Прямая со стрелкой 96"/>
          <p:cNvCxnSpPr>
            <a:endCxn id="96" idx="1"/>
          </p:cNvCxnSpPr>
          <p:nvPr/>
        </p:nvCxnSpPr>
        <p:spPr>
          <a:xfrm flipV="1">
            <a:off x="7842250" y="1536700"/>
            <a:ext cx="603250" cy="43656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>
            <a:endCxn id="95" idx="1"/>
          </p:cNvCxnSpPr>
          <p:nvPr/>
        </p:nvCxnSpPr>
        <p:spPr>
          <a:xfrm>
            <a:off x="7812088" y="1973263"/>
            <a:ext cx="649287" cy="52863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>
            <a:stCxn id="92" idx="3"/>
          </p:cNvCxnSpPr>
          <p:nvPr/>
        </p:nvCxnSpPr>
        <p:spPr>
          <a:xfrm flipV="1">
            <a:off x="900113" y="3630613"/>
            <a:ext cx="43338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495" name="Прямая соединительная линия 20494"/>
          <p:cNvCxnSpPr/>
          <p:nvPr/>
        </p:nvCxnSpPr>
        <p:spPr>
          <a:xfrm flipV="1">
            <a:off x="5219700" y="806450"/>
            <a:ext cx="0" cy="4567238"/>
          </a:xfrm>
          <a:prstGeom prst="line">
            <a:avLst/>
          </a:prstGeom>
          <a:ln w="19050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8"/>
          <p:cNvSpPr>
            <a:spLocks noGrp="1"/>
          </p:cNvSpPr>
          <p:nvPr>
            <p:ph type="title"/>
          </p:nvPr>
        </p:nvSpPr>
        <p:spPr>
          <a:xfrm>
            <a:off x="827088" y="404813"/>
            <a:ext cx="7870825" cy="369887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Схема Мега-потока «Мясо свинины»</a:t>
            </a:r>
          </a:p>
        </p:txBody>
      </p:sp>
      <p:sp>
        <p:nvSpPr>
          <p:cNvPr id="22531" name="Номер слайда 11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4065214-9F39-4BDC-9505-176C914548C1}" type="slidenum">
              <a:rPr lang="ru-RU" altLang="ru-RU" sz="2000" b="1" smtClean="0"/>
              <a:pPr/>
              <a:t>19</a:t>
            </a:fld>
            <a:endParaRPr lang="ru-RU" altLang="ru-RU" sz="2000" b="1" smtClean="0"/>
          </a:p>
        </p:txBody>
      </p:sp>
      <p:sp>
        <p:nvSpPr>
          <p:cNvPr id="53" name="Прямоугольник 52"/>
          <p:cNvSpPr/>
          <p:nvPr/>
        </p:nvSpPr>
        <p:spPr>
          <a:xfrm>
            <a:off x="460375" y="1266825"/>
            <a:ext cx="904875" cy="904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ysClr val="windowText" lastClr="000000"/>
                </a:solidFill>
              </a:rPr>
              <a:t>ТТ МК</a:t>
            </a:r>
          </a:p>
        </p:txBody>
      </p:sp>
      <p:cxnSp>
        <p:nvCxnSpPr>
          <p:cNvPr id="54" name="Прямая со стрелкой 53"/>
          <p:cNvCxnSpPr>
            <a:stCxn id="53" idx="3"/>
          </p:cNvCxnSpPr>
          <p:nvPr/>
        </p:nvCxnSpPr>
        <p:spPr>
          <a:xfrm flipV="1">
            <a:off x="1365250" y="1698625"/>
            <a:ext cx="666750" cy="20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479425" y="2833688"/>
            <a:ext cx="904875" cy="771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ТТ ВД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055813" y="1250950"/>
            <a:ext cx="904875" cy="885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МК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079625" y="2822575"/>
            <a:ext cx="904875" cy="781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ВД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972050" y="2024063"/>
            <a:ext cx="904875" cy="80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СМК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886700" y="1196975"/>
            <a:ext cx="904875" cy="866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ТТ МК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848600" y="2852738"/>
            <a:ext cx="904875" cy="771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ysClr val="windowText" lastClr="000000"/>
                </a:solidFill>
              </a:rPr>
              <a:t>ТТ ВД</a:t>
            </a: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1450975" y="3243263"/>
            <a:ext cx="628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2957513" y="1614488"/>
            <a:ext cx="2000250" cy="400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V="1">
            <a:off x="2990850" y="2841625"/>
            <a:ext cx="2000250" cy="361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895975" y="2820988"/>
            <a:ext cx="1933575" cy="438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4187825" y="2847975"/>
            <a:ext cx="1003300" cy="13430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1457325" y="1527175"/>
            <a:ext cx="390525" cy="4191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0" name="Овал 69"/>
          <p:cNvSpPr/>
          <p:nvPr/>
        </p:nvSpPr>
        <p:spPr>
          <a:xfrm>
            <a:off x="3635375" y="1590675"/>
            <a:ext cx="390525" cy="40005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1" name="Овал 70"/>
          <p:cNvSpPr/>
          <p:nvPr/>
        </p:nvSpPr>
        <p:spPr>
          <a:xfrm>
            <a:off x="1539875" y="3035300"/>
            <a:ext cx="390525" cy="40957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72" name="Овал 71"/>
          <p:cNvSpPr/>
          <p:nvPr/>
        </p:nvSpPr>
        <p:spPr>
          <a:xfrm>
            <a:off x="6734175" y="2852738"/>
            <a:ext cx="390525" cy="39052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74" name="Овал 73"/>
          <p:cNvSpPr/>
          <p:nvPr/>
        </p:nvSpPr>
        <p:spPr>
          <a:xfrm>
            <a:off x="3738563" y="2868613"/>
            <a:ext cx="390525" cy="39052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5</a:t>
            </a:r>
          </a:p>
        </p:txBody>
      </p:sp>
      <p:cxnSp>
        <p:nvCxnSpPr>
          <p:cNvPr id="75" name="Прямая со стрелкой 74"/>
          <p:cNvCxnSpPr>
            <a:stCxn id="89" idx="0"/>
          </p:cNvCxnSpPr>
          <p:nvPr/>
        </p:nvCxnSpPr>
        <p:spPr>
          <a:xfrm flipH="1" flipV="1">
            <a:off x="5719763" y="2868613"/>
            <a:ext cx="976312" cy="1016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 flipV="1">
            <a:off x="5418138" y="2824163"/>
            <a:ext cx="44450" cy="14144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5886450" y="1638300"/>
            <a:ext cx="2009775" cy="400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вал 79"/>
          <p:cNvSpPr/>
          <p:nvPr/>
        </p:nvSpPr>
        <p:spPr>
          <a:xfrm>
            <a:off x="6777038" y="1646238"/>
            <a:ext cx="390525" cy="4191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3671888" y="3862388"/>
            <a:ext cx="1116012" cy="7715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</a:rPr>
              <a:t>СВК </a:t>
            </a:r>
            <a:r>
              <a:rPr lang="ru-RU" sz="1400" b="1" dirty="0" err="1">
                <a:solidFill>
                  <a:sysClr val="windowText" lastClr="000000"/>
                </a:solidFill>
              </a:rPr>
              <a:t>Италмас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976813" y="3846513"/>
            <a:ext cx="1025525" cy="800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</a:rPr>
              <a:t>СВК </a:t>
            </a:r>
            <a:r>
              <a:rPr lang="ru-RU" sz="1400" b="1" dirty="0" err="1">
                <a:solidFill>
                  <a:sysClr val="windowText" lastClr="000000"/>
                </a:solidFill>
              </a:rPr>
              <a:t>Киясово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157913" y="3884613"/>
            <a:ext cx="1077912" cy="7715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ysClr val="windowText" lastClr="000000"/>
                </a:solidFill>
              </a:rPr>
              <a:t>СВК Кигбаево</a:t>
            </a:r>
          </a:p>
        </p:txBody>
      </p:sp>
      <p:sp>
        <p:nvSpPr>
          <p:cNvPr id="90" name="Овал 89"/>
          <p:cNvSpPr/>
          <p:nvPr/>
        </p:nvSpPr>
        <p:spPr>
          <a:xfrm>
            <a:off x="4514850" y="3325813"/>
            <a:ext cx="390525" cy="4000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91" name="Овал 90"/>
          <p:cNvSpPr/>
          <p:nvPr/>
        </p:nvSpPr>
        <p:spPr>
          <a:xfrm>
            <a:off x="6002338" y="3311525"/>
            <a:ext cx="390525" cy="4000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92" name="Овал 91"/>
          <p:cNvSpPr/>
          <p:nvPr/>
        </p:nvSpPr>
        <p:spPr>
          <a:xfrm>
            <a:off x="5238750" y="3332163"/>
            <a:ext cx="390525" cy="4000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>
                <a:solidFill>
                  <a:sysClr val="windowText" lastClr="000000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FC97DC-9A27-4C42-8EBF-89D86E29ED4D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3" name="Заголовок 6"/>
          <p:cNvSpPr txBox="1">
            <a:spLocks/>
          </p:cNvSpPr>
          <p:nvPr/>
        </p:nvSpPr>
        <p:spPr bwMode="auto">
          <a:xfrm>
            <a:off x="971550" y="0"/>
            <a:ext cx="81724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ea typeface="Arial Unicode MS" pitchFamily="34" charset="-128"/>
              </a:rPr>
              <a:t>Что такое Производственная система...?</a:t>
            </a:r>
            <a:endParaRPr lang="ru-RU" altLang="ru-RU" sz="2800" dirty="0">
              <a:solidFill>
                <a:schemeClr val="accent6"/>
              </a:solidFill>
              <a:ea typeface="Arial Unicode MS" pitchFamily="34" charset="-128"/>
            </a:endParaRPr>
          </a:p>
        </p:txBody>
      </p:sp>
      <p:sp>
        <p:nvSpPr>
          <p:cNvPr id="6148" name="Прямоугольник 10"/>
          <p:cNvSpPr>
            <a:spLocks noChangeArrowheads="1"/>
          </p:cNvSpPr>
          <p:nvPr/>
        </p:nvSpPr>
        <p:spPr bwMode="auto">
          <a:xfrm>
            <a:off x="1187450" y="1268413"/>
            <a:ext cx="4897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1"/>
                </a:solidFill>
              </a:rPr>
              <a:t>Производственная система Тойота (TPS) – это система, направленная на обеспечение максимального качества, минимизации затрат и времени выполнения заказа путем устранения потерь.</a:t>
            </a:r>
          </a:p>
        </p:txBody>
      </p:sp>
      <p:sp>
        <p:nvSpPr>
          <p:cNvPr id="6149" name="Прямоугольник 11"/>
          <p:cNvSpPr>
            <a:spLocks noChangeArrowheads="1"/>
          </p:cNvSpPr>
          <p:nvPr/>
        </p:nvSpPr>
        <p:spPr bwMode="auto">
          <a:xfrm>
            <a:off x="1116013" y="4797425"/>
            <a:ext cx="4211637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1"/>
                </a:solidFill>
              </a:rPr>
              <a:t>Производственная система «Росатома» (ПСР) – это культура бережливого производства и система непрерывного совершенствования процессов для обеспечения конкурентного преимущества на мировом уровне.</a:t>
            </a:r>
          </a:p>
        </p:txBody>
      </p:sp>
      <p:sp>
        <p:nvSpPr>
          <p:cNvPr id="6150" name="Прямоугольник 12"/>
          <p:cNvSpPr>
            <a:spLocks noChangeArrowheads="1"/>
          </p:cNvSpPr>
          <p:nvPr/>
        </p:nvSpPr>
        <p:spPr bwMode="auto">
          <a:xfrm>
            <a:off x="3563938" y="2924175"/>
            <a:ext cx="52927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1"/>
                </a:solidFill>
              </a:rPr>
              <a:t>Производственная система ОАО «КАМАЗ» - это совокупность бизнес - процессов ОАО КАМАЗ, его поставщиков, товаропроводящей и сервисной сети, организованных на </a:t>
            </a:r>
          </a:p>
          <a:p>
            <a:r>
              <a:rPr lang="ru-RU" sz="1500">
                <a:solidFill>
                  <a:schemeClr val="tx1"/>
                </a:solidFill>
              </a:rPr>
              <a:t>основе нового мировоззрения персонала на принципах Бережливого производства, направленных на безопасное производство работ и  удовлетворения потребителя. </a:t>
            </a:r>
          </a:p>
        </p:txBody>
      </p:sp>
      <p:pic>
        <p:nvPicPr>
          <p:cNvPr id="6151" name="Picture 2" descr="C:\Users\rino\Desktop\lean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3663" y="836613"/>
            <a:ext cx="21796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3" descr="C:\Users\rino\Desktop\797613_origina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713" y="2492375"/>
            <a:ext cx="18716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4" descr="C:\Users\rino\Desktop\PSR_log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525" y="4508500"/>
            <a:ext cx="22050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DC7A0C-A3BA-4B3F-A781-331DBBE73723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87450" y="1020763"/>
          <a:ext cx="7345363" cy="1717675"/>
        </p:xfrm>
        <a:graphic>
          <a:graphicData uri="http://schemas.openxmlformats.org/drawingml/2006/table">
            <a:tbl>
              <a:tblPr/>
              <a:tblGrid>
                <a:gridCol w="443717">
                  <a:extLst>
                    <a:ext uri="{9D8B030D-6E8A-4147-A177-3AD203B41FA5}"/>
                  </a:extLst>
                </a:gridCol>
                <a:gridCol w="4813363">
                  <a:extLst>
                    <a:ext uri="{9D8B030D-6E8A-4147-A177-3AD203B41FA5}"/>
                  </a:extLst>
                </a:gridCol>
                <a:gridCol w="864117">
                  <a:extLst>
                    <a:ext uri="{9D8B030D-6E8A-4147-A177-3AD203B41FA5}"/>
                  </a:extLst>
                </a:gridCol>
                <a:gridCol w="1224166">
                  <a:extLst>
                    <a:ext uri="{9D8B030D-6E8A-4147-A177-3AD203B41FA5}"/>
                  </a:extLst>
                </a:gridCol>
              </a:tblGrid>
              <a:tr h="276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Параметр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Было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Стало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сервиса, %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extLst>
                  <a:ext uri="{0D108BD9-81ED-4DB2-BD59-A6C34878D82A}"/>
                </a:extLst>
              </a:tr>
              <a:tr h="307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Производительность одной линии за смену, т/см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  <a:tr h="315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Увеличение производительности двух линий за год, т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  <a:tr h="572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Экономический эффект от реализации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дополнительных 624т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фасованных сыров в год, 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37 845,6</a:t>
                      </a:r>
                    </a:p>
                  </a:txBody>
                  <a:tcPr marL="44173" marR="44173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68400" y="2708275"/>
          <a:ext cx="7345363" cy="1649413"/>
        </p:xfrm>
        <a:graphic>
          <a:graphicData uri="http://schemas.openxmlformats.org/drawingml/2006/table">
            <a:tbl>
              <a:tblPr/>
              <a:tblGrid>
                <a:gridCol w="443719">
                  <a:extLst>
                    <a:ext uri="{9D8B030D-6E8A-4147-A177-3AD203B41FA5}"/>
                  </a:extLst>
                </a:gridCol>
                <a:gridCol w="4813361">
                  <a:extLst>
                    <a:ext uri="{9D8B030D-6E8A-4147-A177-3AD203B41FA5}"/>
                  </a:extLst>
                </a:gridCol>
                <a:gridCol w="864117">
                  <a:extLst>
                    <a:ext uri="{9D8B030D-6E8A-4147-A177-3AD203B41FA5}"/>
                  </a:extLst>
                </a:gridCol>
                <a:gridCol w="1224166">
                  <a:extLst>
                    <a:ext uri="{9D8B030D-6E8A-4147-A177-3AD203B41FA5}"/>
                  </a:extLst>
                </a:gridCol>
              </a:tblGrid>
              <a:tr h="2882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Выпуск 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сыров на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созревании</a:t>
                      </a:r>
                      <a:r>
                        <a:rPr lang="en-US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(линия </a:t>
                      </a:r>
                      <a:r>
                        <a:rPr lang="en-US" sz="1400" b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Obram</a:t>
                      </a:r>
                      <a:r>
                        <a:rPr lang="en-US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т/мес.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464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  <a:tr h="491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Дополнительный выпуск 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сыров на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созревании (линия </a:t>
                      </a:r>
                      <a:r>
                        <a:rPr lang="en-US" sz="1400" b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Obram</a:t>
                      </a:r>
                      <a:r>
                        <a:rPr lang="en-US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т/год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168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extLst>
                  <a:ext uri="{0D108BD9-81ED-4DB2-BD59-A6C34878D82A}"/>
                </a:extLst>
              </a:tr>
              <a:tr h="491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Годовой экономический эффект от реализации дополнительных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168т фасованных сыров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 </a:t>
                      </a:r>
                      <a:r>
                        <a:rPr lang="ru-RU" sz="1400" b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./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8 007,2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AC"/>
                    </a:solidFill>
                  </a:tcPr>
                </a:tc>
                <a:extLst>
                  <a:ext uri="{0D108BD9-81ED-4DB2-BD59-A6C34878D82A}"/>
                </a:extLst>
              </a:tr>
              <a:tr h="379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Общий годовой экономический эффект,  тыс.руб/год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45 852,8</a:t>
                      </a:r>
                    </a:p>
                  </a:txBody>
                  <a:tcPr marL="68579" marR="68579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3614" name="Заголовок 1"/>
          <p:cNvSpPr txBox="1">
            <a:spLocks/>
          </p:cNvSpPr>
          <p:nvPr/>
        </p:nvSpPr>
        <p:spPr bwMode="auto">
          <a:xfrm>
            <a:off x="1000125" y="214313"/>
            <a:ext cx="768191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>
                <a:solidFill>
                  <a:srgbClr val="00B050"/>
                </a:solidFill>
                <a:latin typeface="Arial" charset="0"/>
              </a:rPr>
              <a:t>Сырзавод. Резюме по целевым изменениям процесса.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/>
              <a:t>Чек-лист для контроля при аудитах эталонных участков</a:t>
            </a:r>
          </a:p>
        </p:txBody>
      </p:sp>
      <p:sp>
        <p:nvSpPr>
          <p:cNvPr id="24579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0E6C25-2525-47DA-8635-00367C77CF7E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96950" y="1355725"/>
          <a:ext cx="7688263" cy="4767263"/>
        </p:xfrm>
        <a:graphic>
          <a:graphicData uri="http://schemas.openxmlformats.org/drawingml/2006/table">
            <a:tbl>
              <a:tblPr firstCol="1"/>
              <a:tblGrid>
                <a:gridCol w="3482689">
                  <a:extLst>
                    <a:ext uri="{9D8B030D-6E8A-4147-A177-3AD203B41FA5}"/>
                  </a:extLst>
                </a:gridCol>
                <a:gridCol w="2931103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  <a:gridCol w="159309">
                  <a:extLst>
                    <a:ext uri="{9D8B030D-6E8A-4147-A177-3AD203B41FA5}"/>
                  </a:extLst>
                </a:gridCol>
              </a:tblGrid>
              <a:tr h="17526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ШАГ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Участок: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75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Аудиторы: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75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КРИТЕРИИ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75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/>
                </a:extLst>
              </a:tr>
              <a:tr h="2103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Красота в Потоке по производству продукта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50534"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Ценность и ориентация на Клиента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Ценность продукта для клиентов и внутренних заказчиков определена?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Руководитель может точно выразить  - то единственное и яркое, что отличает нас от конкурентов?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50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Элементы, добавляющие ценность, и потери в карте текущего потоков определены?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Есть Карты ткущего, целевого и идеального состояния для стратегических и приоритетных на момент потоков?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Примеры перехода к целевому состоянию и превращения «идеального» состояния в целевое по потокам за последние 6 месяцев есть?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75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Время такта по потоку посчитано?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50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Перепроизводство и простой в потоках по продуктам отсутствует?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Избыточные межоперационные запасы незавершенного производства в потоках отсутствуют?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Работники знают и понимают, какая конкретно ценность для клиентов добавляется ими в продукт конкретно на их операциях?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2" marR="669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8DFB56-66C4-4BDE-BD24-FA291BC3AB1B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  <p:graphicFrame>
        <p:nvGraphicFramePr>
          <p:cNvPr id="2050" name="Объект 2"/>
          <p:cNvGraphicFramePr>
            <a:graphicFrameLocks noChangeAspect="1"/>
          </p:cNvGraphicFramePr>
          <p:nvPr/>
        </p:nvGraphicFramePr>
        <p:xfrm>
          <a:off x="5076825" y="3860800"/>
          <a:ext cx="3743325" cy="2316163"/>
        </p:xfrm>
        <a:graphic>
          <a:graphicData uri="http://schemas.openxmlformats.org/presentationml/2006/ole">
            <p:oleObj spid="_x0000_s2050" name="Worksheet" r:id="rId4" imgW="8982190" imgH="5610330" progId="Excel.Sheet.12">
              <p:embed/>
            </p:oleObj>
          </a:graphicData>
        </a:graphic>
      </p:graphicFrame>
      <p:graphicFrame>
        <p:nvGraphicFramePr>
          <p:cNvPr id="2051" name="Объект 3"/>
          <p:cNvGraphicFramePr>
            <a:graphicFrameLocks noChangeAspect="1"/>
          </p:cNvGraphicFramePr>
          <p:nvPr/>
        </p:nvGraphicFramePr>
        <p:xfrm>
          <a:off x="5076825" y="1628775"/>
          <a:ext cx="3743325" cy="2087563"/>
        </p:xfrm>
        <a:graphic>
          <a:graphicData uri="http://schemas.openxmlformats.org/presentationml/2006/ole">
            <p:oleObj spid="_x0000_s2051" name="Worksheet" r:id="rId5" imgW="8982190" imgH="6105510" progId="Excel.Sheet.12">
              <p:embed/>
            </p:oleObj>
          </a:graphicData>
        </a:graphic>
      </p:graphicFrame>
      <p:sp>
        <p:nvSpPr>
          <p:cNvPr id="2053" name="Заголовок 1"/>
          <p:cNvSpPr txBox="1">
            <a:spLocks/>
          </p:cNvSpPr>
          <p:nvPr/>
        </p:nvSpPr>
        <p:spPr bwMode="auto">
          <a:xfrm>
            <a:off x="1000125" y="333375"/>
            <a:ext cx="76819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>
                <a:solidFill>
                  <a:srgbClr val="00B050"/>
                </a:solidFill>
                <a:latin typeface="Arial" charset="0"/>
              </a:rPr>
              <a:t>Рыбопереработка: стандартизация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44588" y="1773238"/>
          <a:ext cx="3643312" cy="4319587"/>
        </p:xfrm>
        <a:graphic>
          <a:graphicData uri="http://schemas.openxmlformats.org/drawingml/2006/table">
            <a:tbl>
              <a:tblPr/>
              <a:tblGrid>
                <a:gridCol w="1256752">
                  <a:extLst>
                    <a:ext uri="{9D8B030D-6E8A-4147-A177-3AD203B41FA5}"/>
                  </a:extLst>
                </a:gridCol>
                <a:gridCol w="1049410">
                  <a:extLst>
                    <a:ext uri="{9D8B030D-6E8A-4147-A177-3AD203B41FA5}"/>
                  </a:extLst>
                </a:gridCol>
                <a:gridCol w="1337150">
                  <a:extLst>
                    <a:ext uri="{9D8B030D-6E8A-4147-A177-3AD203B41FA5}"/>
                  </a:extLst>
                </a:gridCol>
              </a:tblGrid>
              <a:tr h="83019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Стандарт численности на участке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пресервов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(Фасовочная машина) на одну смену - 12 часов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752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Название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Объем продукции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Численность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94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"Рыхлое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94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72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94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"Упругое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4" marR="9524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594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72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4" marR="9524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15448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Время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такта - 39,69 сек. "Рыхлое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Время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такта - 28,67 сек. "Упругое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/>
              <a:t>Стандарт бригадира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000125" y="1704975"/>
          <a:ext cx="7681913" cy="4567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822">
                  <a:extLst>
                    <a:ext uri="{9D8B030D-6E8A-4147-A177-3AD203B41FA5}"/>
                  </a:extLst>
                </a:gridCol>
                <a:gridCol w="1356802">
                  <a:extLst>
                    <a:ext uri="{9D8B030D-6E8A-4147-A177-3AD203B41FA5}"/>
                  </a:extLst>
                </a:gridCol>
                <a:gridCol w="3403666">
                  <a:extLst>
                    <a:ext uri="{9D8B030D-6E8A-4147-A177-3AD203B41FA5}"/>
                  </a:extLst>
                </a:gridCol>
                <a:gridCol w="895845">
                  <a:extLst>
                    <a:ext uri="{9D8B030D-6E8A-4147-A177-3AD203B41FA5}"/>
                  </a:extLst>
                </a:gridCol>
                <a:gridCol w="1284778">
                  <a:extLst>
                    <a:ext uri="{9D8B030D-6E8A-4147-A177-3AD203B41FA5}"/>
                  </a:extLst>
                </a:gridCol>
              </a:tblGrid>
              <a:tr h="8382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Описание рабочего элемента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Стандарт работы бригадира участка Пресервов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РПЦ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5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Шаги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Ключевые моменты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Длит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Время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extLst>
                  <a:ext uri="{0D108BD9-81ED-4DB2-BD59-A6C34878D82A}"/>
                </a:extLst>
              </a:tr>
              <a:tr h="1676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Подготовка к работе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Получить доступ к работе по состоянию </a:t>
                      </a:r>
                      <a:r>
                        <a:rPr lang="ru-RU" sz="1100" dirty="0" smtClean="0">
                          <a:effectLst/>
                        </a:rPr>
                        <a:t>здоровья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у </a:t>
                      </a:r>
                      <a:r>
                        <a:rPr lang="ru-RU" sz="1100" dirty="0">
                          <a:effectLst/>
                        </a:rPr>
                        <a:t>мастера, расписаться в журнале здоровья. Получить средства индивидуальной защиты (маски, шапочки, </a:t>
                      </a:r>
                      <a:r>
                        <a:rPr lang="ru-RU" sz="1100" dirty="0" smtClean="0">
                          <a:effectLst/>
                        </a:rPr>
                        <a:t>перчатки, фартуки).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Приготовление </a:t>
                      </a:r>
                      <a:r>
                        <a:rPr lang="ru-RU" sz="1100" dirty="0">
                          <a:effectLst/>
                        </a:rPr>
                        <a:t>дезинфицирующего средства (Одна таблетка </a:t>
                      </a:r>
                      <a:r>
                        <a:rPr lang="ru-RU" sz="1100" dirty="0" err="1">
                          <a:effectLst/>
                        </a:rPr>
                        <a:t>хлормикса</a:t>
                      </a:r>
                      <a:r>
                        <a:rPr lang="ru-RU" sz="1100" dirty="0">
                          <a:effectLst/>
                        </a:rPr>
                        <a:t> на десять литров воды</a:t>
                      </a:r>
                      <a:r>
                        <a:rPr lang="ru-RU" sz="1100" dirty="0" smtClean="0">
                          <a:effectLst/>
                        </a:rPr>
                        <a:t>). </a:t>
                      </a:r>
                      <a:r>
                        <a:rPr lang="ru-RU" sz="1100" dirty="0">
                          <a:effectLst/>
                        </a:rPr>
                        <a:t>Обработка рабочих столов, инвентаря. Получение плана на смену от мастера. Проверить наличие вспомогательных материалов для дальнейшей работы.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7:45-8:00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extLst>
                  <a:ext uri="{0D108BD9-81ED-4DB2-BD59-A6C34878D82A}"/>
                </a:extLst>
              </a:tr>
              <a:tr h="1676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Начало работы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Расстановка каждого оператора по схеме стандарта работы , с указанием непосредственной работы по плану</a:t>
                      </a:r>
                      <a:r>
                        <a:rPr lang="ru-RU" sz="1100" dirty="0" smtClean="0">
                          <a:effectLst/>
                        </a:rPr>
                        <a:t>. Контроль </a:t>
                      </a:r>
                      <a:r>
                        <a:rPr lang="ru-RU" sz="1100" dirty="0">
                          <a:effectLst/>
                        </a:rPr>
                        <a:t>качества сырья, ГП, проверка этикетки на наличие достоверной информации с соответственной датой и сроком продукции. Соблюдать t режимы, контроль работы оборудования (вакуумную машину, запайщик, кулер для резки капусты. При возникновении отклонений, обратиться к мастеру участка.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2ч30мин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8:00-10:30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33" marR="62933" marT="0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56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F7A31B-D82A-46C6-A760-30F0A31BBC76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/>
              <a:t>Стандарт обхода участка</a:t>
            </a:r>
            <a:br>
              <a:rPr lang="ru-RU" altLang="ru-RU" sz="2000" smtClean="0"/>
            </a:br>
            <a:endParaRPr lang="ru-RU" altLang="ru-RU" sz="2000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120775" y="1357313"/>
          <a:ext cx="7440613" cy="4822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377">
                  <a:extLst>
                    <a:ext uri="{9D8B030D-6E8A-4147-A177-3AD203B41FA5}"/>
                  </a:extLst>
                </a:gridCol>
                <a:gridCol w="498892">
                  <a:extLst>
                    <a:ext uri="{9D8B030D-6E8A-4147-A177-3AD203B41FA5}"/>
                  </a:extLst>
                </a:gridCol>
                <a:gridCol w="491765">
                  <a:extLst>
                    <a:ext uri="{9D8B030D-6E8A-4147-A177-3AD203B41FA5}"/>
                  </a:extLst>
                </a:gridCol>
                <a:gridCol w="653311">
                  <a:extLst>
                    <a:ext uri="{9D8B030D-6E8A-4147-A177-3AD203B41FA5}"/>
                  </a:extLst>
                </a:gridCol>
                <a:gridCol w="2292526">
                  <a:extLst>
                    <a:ext uri="{9D8B030D-6E8A-4147-A177-3AD203B41FA5}"/>
                  </a:extLst>
                </a:gridCol>
                <a:gridCol w="1294743">
                  <a:extLst>
                    <a:ext uri="{9D8B030D-6E8A-4147-A177-3AD203B41FA5}"/>
                  </a:extLst>
                </a:gridCol>
              </a:tblGrid>
              <a:tr h="420816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ФИО мастера ___________________________________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Смена:                ДЕНЬ           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Дата ____/______/___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31733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Стандарт точек обхода </a:t>
                      </a:r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6387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Участок отгрузки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42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Контролируемые параметры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 обход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 обход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     обход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Замечание (в случае отклонения)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Принятые меры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28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Заполнение журнала здоровья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8105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Соблюдение составом смены правил личной гигиены</a:t>
                      </a:r>
                      <a:r>
                        <a:rPr lang="ru-RU" sz="1000" u="none" strike="noStrike" dirty="0" smtClean="0">
                          <a:effectLst/>
                        </a:rPr>
                        <a:t>, ветеринарно-санитарных </a:t>
                      </a:r>
                      <a:r>
                        <a:rPr lang="ru-RU" sz="1000" u="none" strike="noStrike" dirty="0">
                          <a:effectLst/>
                        </a:rPr>
                        <a:t>правил, ОТ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413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Температурные режимы в камерах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551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Соблюдение технологии </a:t>
                      </a:r>
                      <a:r>
                        <a:rPr lang="ru-RU" sz="1000" u="none" strike="noStrike" dirty="0" smtClean="0">
                          <a:effectLst/>
                        </a:rPr>
                        <a:t>охлаждения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534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Проверка наличия </a:t>
                      </a:r>
                      <a:r>
                        <a:rPr lang="ru-RU" sz="1000" u="none" strike="noStrike" dirty="0" smtClean="0">
                          <a:effectLst/>
                        </a:rPr>
                        <a:t>вспомогательных </a:t>
                      </a:r>
                      <a:r>
                        <a:rPr lang="ru-RU" sz="1000" u="none" strike="noStrike" dirty="0">
                          <a:effectLst/>
                        </a:rPr>
                        <a:t>материалов для дальнейшей работы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332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</a:rPr>
                        <a:t>Исправность </a:t>
                      </a:r>
                      <a:r>
                        <a:rPr lang="ru-RU" sz="1000" u="none" strike="noStrike" dirty="0">
                          <a:effectLst/>
                        </a:rPr>
                        <a:t>оборудования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  <a:tr h="551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Ознакомление персонала с графиком отгрузок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00" marR="6900" marT="6898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670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8EFA30-E455-41CD-8AA7-DDE781EE5761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000125" y="188913"/>
            <a:ext cx="7681913" cy="647700"/>
          </a:xfrm>
        </p:spPr>
        <p:txBody>
          <a:bodyPr/>
          <a:lstStyle/>
          <a:p>
            <a:r>
              <a:rPr lang="ru-RU" altLang="ru-RU" sz="2000" smtClean="0"/>
              <a:t>Модель ПС КГ «КОМОС ГРУПП» (проект)</a:t>
            </a: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0073CF-0206-42B6-952C-5D1BE011ABB4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116013" y="908050"/>
            <a:ext cx="3816350" cy="511333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000" dirty="0"/>
              <a:t>Производственная система  ГК «КОМОС ГРУПП» -</a:t>
            </a:r>
          </a:p>
          <a:p>
            <a:pPr>
              <a:defRPr/>
            </a:pPr>
            <a:r>
              <a:rPr lang="ru-RU" sz="2000" dirty="0"/>
              <a:t> это от изнанки до парада работа </a:t>
            </a:r>
            <a:r>
              <a:rPr lang="ru-RU" sz="2000" b="1" dirty="0"/>
              <a:t>красивая,</a:t>
            </a:r>
            <a:r>
              <a:rPr lang="ru-RU" sz="2000" dirty="0"/>
              <a:t> </a:t>
            </a:r>
            <a:r>
              <a:rPr lang="ru-RU" sz="2000" b="1" dirty="0"/>
              <a:t> </a:t>
            </a:r>
            <a:r>
              <a:rPr lang="ru-RU" sz="2000" dirty="0"/>
              <a:t>делающая жизнь сотрудников легче и, по возможности, благороднее, честная по отношению к клиентам и их самым требовательным и небывалым ожиданиям  в отношении продуктов питания.</a:t>
            </a:r>
          </a:p>
        </p:txBody>
      </p:sp>
      <p:pic>
        <p:nvPicPr>
          <p:cNvPr id="27653" name="Рисунок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825" y="1125538"/>
            <a:ext cx="392271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010400" y="6500813"/>
            <a:ext cx="2133600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8855B23-5899-4E57-A9BD-AE45CF754C21}" type="slidenum">
              <a:rPr lang="ru-RU" altLang="ru-RU" sz="1400" b="1">
                <a:solidFill>
                  <a:srgbClr val="FFFFFF"/>
                </a:solidFill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ru-RU" altLang="ru-RU" sz="1400" b="1">
              <a:solidFill>
                <a:srgbClr val="FFFFFF"/>
              </a:solidFill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71563" y="3000375"/>
            <a:ext cx="7777162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>
                <a:solidFill>
                  <a:srgbClr val="000000"/>
                </a:solidFill>
              </a:rPr>
              <a:t>СПАСИБО ЗА ВНИМАНИЕ!</a:t>
            </a:r>
          </a:p>
        </p:txBody>
      </p:sp>
      <p:sp>
        <p:nvSpPr>
          <p:cNvPr id="2867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923D5D16-D958-41C0-B3B1-7D22BBAB15C7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26</a:t>
            </a:fld>
            <a:endParaRPr lang="ru-RU" altLang="ru-RU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D3CD2E-4875-47DA-B03B-F356A39C93BC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3" name="Заголовок 6"/>
          <p:cNvSpPr txBox="1">
            <a:spLocks/>
          </p:cNvSpPr>
          <p:nvPr/>
        </p:nvSpPr>
        <p:spPr bwMode="auto">
          <a:xfrm>
            <a:off x="971550" y="0"/>
            <a:ext cx="81724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ea typeface="Arial Unicode MS" pitchFamily="34" charset="-128"/>
              </a:rPr>
              <a:t>А если по понятиям?</a:t>
            </a:r>
            <a:endParaRPr lang="ru-RU" altLang="ru-RU" sz="2800" dirty="0">
              <a:solidFill>
                <a:schemeClr val="accent6"/>
              </a:solidFill>
              <a:ea typeface="Arial Unicode MS" pitchFamily="34" charset="-128"/>
            </a:endParaRPr>
          </a:p>
        </p:txBody>
      </p:sp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1042988" y="836613"/>
            <a:ext cx="64817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chemeClr val="tx1"/>
                </a:solidFill>
              </a:rPr>
              <a:t>развитие</a:t>
            </a:r>
          </a:p>
          <a:p>
            <a:r>
              <a:rPr lang="ru-RU" sz="1200" b="1">
                <a:solidFill>
                  <a:srgbClr val="C00000"/>
                </a:solidFill>
              </a:rPr>
              <a:t>РАЗВ</a:t>
            </a:r>
            <a:r>
              <a:rPr lang="ru-RU" sz="1200" b="1" u="sng">
                <a:solidFill>
                  <a:srgbClr val="C00000"/>
                </a:solidFill>
              </a:rPr>
              <a:t>И</a:t>
            </a:r>
            <a:r>
              <a:rPr lang="ru-RU" sz="1200" b="1">
                <a:solidFill>
                  <a:srgbClr val="C00000"/>
                </a:solidFill>
              </a:rPr>
              <a:t>ТИЕ</a:t>
            </a:r>
            <a:r>
              <a:rPr lang="ru-RU" sz="1200">
                <a:solidFill>
                  <a:schemeClr val="tx1"/>
                </a:solidFill>
              </a:rPr>
              <a:t>, я, </a:t>
            </a:r>
            <a:r>
              <a:rPr lang="ru-RU" sz="1200" i="1">
                <a:solidFill>
                  <a:schemeClr val="tx1"/>
                </a:solidFill>
              </a:rPr>
              <a:t>ср.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1.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 i="1">
                <a:solidFill>
                  <a:schemeClr val="tx1"/>
                </a:solidFill>
              </a:rPr>
              <a:t>см.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>
                <a:solidFill>
                  <a:schemeClr val="tx1"/>
                </a:solidFill>
                <a:hlinkClick r:id="rId3"/>
              </a:rPr>
              <a:t>развить</a:t>
            </a:r>
            <a:r>
              <a:rPr lang="ru-RU" sz="1200" baseline="30000">
                <a:solidFill>
                  <a:schemeClr val="tx1"/>
                </a:solidFill>
              </a:rPr>
              <a:t>2</a:t>
            </a:r>
            <a:r>
              <a:rPr lang="ru-RU" sz="1200">
                <a:solidFill>
                  <a:schemeClr val="tx1"/>
                </a:solidFill>
              </a:rPr>
              <a:t>, ся</a:t>
            </a:r>
            <a:r>
              <a:rPr lang="ru-RU" sz="1200" baseline="30000">
                <a:solidFill>
                  <a:schemeClr val="tx1"/>
                </a:solidFill>
              </a:rPr>
              <a:t>2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 b="1">
                <a:solidFill>
                  <a:schemeClr val="tx1"/>
                </a:solidFill>
              </a:rPr>
              <a:t>.2.</a:t>
            </a:r>
            <a:r>
              <a:rPr lang="ru-RU" sz="1200">
                <a:solidFill>
                  <a:schemeClr val="tx1"/>
                </a:solidFill>
              </a:rPr>
              <a:t> Процесс закономерного изменения, перехода из одного состояния в другое, более совершенное; переход от старого качественного состояния к новому, от простого к сложному, от низшего к высшему. </a:t>
            </a:r>
            <a:r>
              <a:rPr lang="ru-RU" sz="1200" i="1">
                <a:solidFill>
                  <a:schemeClr val="tx1"/>
                </a:solidFill>
              </a:rPr>
              <a:t>Законы общественного развития.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3.</a:t>
            </a:r>
            <a:r>
              <a:rPr lang="ru-RU" sz="1200">
                <a:solidFill>
                  <a:schemeClr val="tx1"/>
                </a:solidFill>
              </a:rPr>
              <a:t> Степень сознательности, просвещённости, культурности. </a:t>
            </a:r>
            <a:r>
              <a:rPr lang="ru-RU" sz="1200" i="1">
                <a:solidFill>
                  <a:schemeClr val="tx1"/>
                </a:solidFill>
              </a:rPr>
              <a:t>Высокое умственное р.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7173" name="Прямоугольник 6"/>
          <p:cNvSpPr>
            <a:spLocks noChangeArrowheads="1"/>
          </p:cNvSpPr>
          <p:nvPr/>
        </p:nvSpPr>
        <p:spPr bwMode="auto">
          <a:xfrm>
            <a:off x="1908175" y="2205038"/>
            <a:ext cx="64087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chemeClr val="tx1"/>
                </a:solidFill>
              </a:rPr>
              <a:t>производственный</a:t>
            </a:r>
          </a:p>
          <a:p>
            <a:r>
              <a:rPr lang="ru-RU" sz="1200" b="1">
                <a:solidFill>
                  <a:srgbClr val="C00000"/>
                </a:solidFill>
              </a:rPr>
              <a:t>ПРОИЗВ</a:t>
            </a:r>
            <a:r>
              <a:rPr lang="ru-RU" sz="1200" b="1" u="sng">
                <a:solidFill>
                  <a:srgbClr val="C00000"/>
                </a:solidFill>
              </a:rPr>
              <a:t>О</a:t>
            </a:r>
            <a:r>
              <a:rPr lang="ru-RU" sz="1200" b="1">
                <a:solidFill>
                  <a:srgbClr val="C00000"/>
                </a:solidFill>
              </a:rPr>
              <a:t>ДСТВЕННЫЙ</a:t>
            </a:r>
            <a:r>
              <a:rPr lang="ru-RU" sz="1200">
                <a:solidFill>
                  <a:schemeClr val="tx1"/>
                </a:solidFill>
              </a:rPr>
              <a:t>, ая, ое.</a:t>
            </a:r>
          </a:p>
          <a:p>
            <a:r>
              <a:rPr lang="ru-RU" sz="1200" b="1">
                <a:solidFill>
                  <a:schemeClr val="tx1"/>
                </a:solidFill>
              </a:rPr>
              <a:t>1.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 i="1">
                <a:solidFill>
                  <a:schemeClr val="tx1"/>
                </a:solidFill>
              </a:rPr>
              <a:t>см.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>
                <a:solidFill>
                  <a:schemeClr val="tx1"/>
                </a:solidFill>
                <a:hlinkClick r:id="rId4"/>
              </a:rPr>
              <a:t>производство</a:t>
            </a:r>
            <a:r>
              <a:rPr lang="ru-RU" sz="1200">
                <a:solidFill>
                  <a:schemeClr val="tx1"/>
                </a:solidFill>
              </a:rPr>
              <a:t>.</a:t>
            </a:r>
          </a:p>
          <a:p>
            <a:r>
              <a:rPr lang="ru-RU" sz="1200" b="1">
                <a:solidFill>
                  <a:schemeClr val="tx1"/>
                </a:solidFill>
              </a:rPr>
              <a:t>2.</a:t>
            </a:r>
            <a:r>
              <a:rPr lang="ru-RU" sz="1200">
                <a:solidFill>
                  <a:schemeClr val="tx1"/>
                </a:solidFill>
              </a:rPr>
              <a:t> </a:t>
            </a:r>
            <a:r>
              <a:rPr lang="ru-RU" sz="1200" b="1">
                <a:solidFill>
                  <a:schemeClr val="tx1"/>
                </a:solidFill>
              </a:rPr>
              <a:t>производственные отношения</a:t>
            </a:r>
            <a:r>
              <a:rPr lang="ru-RU" sz="1200">
                <a:solidFill>
                  <a:schemeClr val="tx1"/>
                </a:solidFill>
              </a:rPr>
              <a:t> (</a:t>
            </a:r>
            <a:r>
              <a:rPr lang="ru-RU" sz="1200" i="1">
                <a:solidFill>
                  <a:schemeClr val="tx1"/>
                </a:solidFill>
              </a:rPr>
              <a:t>спец.</a:t>
            </a:r>
            <a:r>
              <a:rPr lang="ru-RU" sz="1200">
                <a:solidFill>
                  <a:schemeClr val="tx1"/>
                </a:solidFill>
              </a:rPr>
              <a:t>) отношения между людьми в процессе общественного производства, обмена, распределения и потребления материальных благ, основанные на той или иной форме собственности.</a:t>
            </a:r>
          </a:p>
        </p:txBody>
      </p:sp>
      <p:sp>
        <p:nvSpPr>
          <p:cNvPr id="7174" name="Прямоугольник 7"/>
          <p:cNvSpPr>
            <a:spLocks noChangeArrowheads="1"/>
          </p:cNvSpPr>
          <p:nvPr/>
        </p:nvSpPr>
        <p:spPr bwMode="auto">
          <a:xfrm>
            <a:off x="1187450" y="3644900"/>
            <a:ext cx="777716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chemeClr val="tx1"/>
                </a:solidFill>
              </a:rPr>
              <a:t>система</a:t>
            </a:r>
          </a:p>
          <a:p>
            <a:r>
              <a:rPr lang="ru-RU" sz="1200" b="1">
                <a:solidFill>
                  <a:srgbClr val="C00000"/>
                </a:solidFill>
              </a:rPr>
              <a:t>СИСТ</a:t>
            </a:r>
            <a:r>
              <a:rPr lang="ru-RU" sz="1200" b="1" u="sng">
                <a:solidFill>
                  <a:srgbClr val="C00000"/>
                </a:solidFill>
              </a:rPr>
              <a:t>Е</a:t>
            </a:r>
            <a:r>
              <a:rPr lang="ru-RU" sz="1200" b="1">
                <a:solidFill>
                  <a:srgbClr val="C00000"/>
                </a:solidFill>
              </a:rPr>
              <a:t>МА</a:t>
            </a:r>
            <a:r>
              <a:rPr lang="ru-RU" sz="1200">
                <a:solidFill>
                  <a:schemeClr val="tx1"/>
                </a:solidFill>
              </a:rPr>
              <a:t>, ы, </a:t>
            </a:r>
            <a:r>
              <a:rPr lang="ru-RU" sz="1200" i="1">
                <a:solidFill>
                  <a:schemeClr val="tx1"/>
                </a:solidFill>
              </a:rPr>
              <a:t>ж.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1.</a:t>
            </a:r>
            <a:r>
              <a:rPr lang="ru-RU" sz="1200">
                <a:solidFill>
                  <a:schemeClr val="tx1"/>
                </a:solidFill>
              </a:rPr>
              <a:t> Определённый порядок в расположении и связи действий. </a:t>
            </a:r>
            <a:r>
              <a:rPr lang="ru-RU" sz="1200" i="1">
                <a:solidFill>
                  <a:schemeClr val="tx1"/>
                </a:solidFill>
              </a:rPr>
              <a:t>Привести в систему свои наблюдения. Работать по строгой системе.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2.</a:t>
            </a:r>
            <a:r>
              <a:rPr lang="ru-RU" sz="1200">
                <a:solidFill>
                  <a:schemeClr val="tx1"/>
                </a:solidFill>
              </a:rPr>
              <a:t> Форма организации чего-н. </a:t>
            </a:r>
            <a:r>
              <a:rPr lang="ru-RU" sz="1200" i="1">
                <a:solidFill>
                  <a:schemeClr val="tx1"/>
                </a:solidFill>
              </a:rPr>
              <a:t>Избирательная с. С. земледелия.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3.</a:t>
            </a:r>
            <a:r>
              <a:rPr lang="ru-RU" sz="1200">
                <a:solidFill>
                  <a:schemeClr val="tx1"/>
                </a:solidFill>
              </a:rPr>
              <a:t> Нечто целое, представляющее собой единство закономерно расположенных и находящихся во взаимной связи частей. </a:t>
            </a:r>
            <a:r>
              <a:rPr lang="ru-RU" sz="1200" i="1">
                <a:solidFill>
                  <a:schemeClr val="tx1"/>
                </a:solidFill>
              </a:rPr>
              <a:t>Грамматическая с. языка. Периодическая с. элементов</a:t>
            </a:r>
            <a:r>
              <a:rPr lang="ru-RU" sz="1200">
                <a:solidFill>
                  <a:schemeClr val="tx1"/>
                </a:solidFill>
              </a:rPr>
              <a:t> (Д. И. Менделеева). </a:t>
            </a:r>
            <a:r>
              <a:rPr lang="ru-RU" sz="1200" i="1">
                <a:solidFill>
                  <a:schemeClr val="tx1"/>
                </a:solidFill>
              </a:rPr>
              <a:t>С. взглядов. Философская с.</a:t>
            </a:r>
            <a:r>
              <a:rPr lang="ru-RU" sz="1200">
                <a:solidFill>
                  <a:schemeClr val="tx1"/>
                </a:solidFill>
              </a:rPr>
              <a:t> (учение). </a:t>
            </a:r>
            <a:r>
              <a:rPr lang="ru-RU" sz="1200" i="1">
                <a:solidFill>
                  <a:schemeClr val="tx1"/>
                </a:solidFill>
              </a:rPr>
              <a:t>Педагогическая с. Ушинского. С. каналов.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4.</a:t>
            </a:r>
            <a:r>
              <a:rPr lang="ru-RU" sz="1200">
                <a:solidFill>
                  <a:schemeClr val="tx1"/>
                </a:solidFill>
              </a:rPr>
              <a:t> Общественный строй, форма общественного устройства. </a:t>
            </a:r>
            <a:r>
              <a:rPr lang="ru-RU" sz="1200" i="1">
                <a:solidFill>
                  <a:schemeClr val="tx1"/>
                </a:solidFill>
              </a:rPr>
              <a:t>Социальная с. Капиталистическая с.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5.</a:t>
            </a:r>
            <a:r>
              <a:rPr lang="ru-RU" sz="1200">
                <a:solidFill>
                  <a:schemeClr val="tx1"/>
                </a:solidFill>
              </a:rPr>
              <a:t> Совокупность организаций, однородных по своим задачам, или учреждений, организационно объединённых в одно целое. </a:t>
            </a:r>
            <a:r>
              <a:rPr lang="ru-RU" sz="1200" i="1">
                <a:solidFill>
                  <a:schemeClr val="tx1"/>
                </a:solidFill>
              </a:rPr>
              <a:t>Работать в системе Академии наук.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6.</a:t>
            </a:r>
            <a:r>
              <a:rPr lang="ru-RU" sz="1200">
                <a:solidFill>
                  <a:schemeClr val="tx1"/>
                </a:solidFill>
              </a:rPr>
              <a:t> Техническое устройство, конструкция. </a:t>
            </a:r>
            <a:r>
              <a:rPr lang="ru-RU" sz="1200" i="1">
                <a:solidFill>
                  <a:schemeClr val="tx1"/>
                </a:solidFill>
              </a:rPr>
              <a:t>Самолёт новой системы.</a:t>
            </a:r>
            <a:endParaRPr lang="ru-RU" sz="1200">
              <a:solidFill>
                <a:schemeClr val="tx1"/>
              </a:solidFill>
            </a:endParaRPr>
          </a:p>
          <a:p>
            <a:r>
              <a:rPr lang="ru-RU" sz="1200" b="1">
                <a:solidFill>
                  <a:schemeClr val="tx1"/>
                </a:solidFill>
              </a:rPr>
              <a:t>7.</a:t>
            </a:r>
            <a:r>
              <a:rPr lang="ru-RU" sz="1200">
                <a:solidFill>
                  <a:schemeClr val="tx1"/>
                </a:solidFill>
              </a:rPr>
              <a:t> То, что стало нормальным, обычным, регулярным (</a:t>
            </a:r>
            <a:r>
              <a:rPr lang="ru-RU" sz="1200" i="1">
                <a:solidFill>
                  <a:schemeClr val="tx1"/>
                </a:solidFill>
              </a:rPr>
              <a:t>разг.</a:t>
            </a:r>
            <a:r>
              <a:rPr lang="ru-RU" sz="1200">
                <a:solidFill>
                  <a:schemeClr val="tx1"/>
                </a:solidFill>
              </a:rPr>
              <a:t>). </a:t>
            </a:r>
            <a:r>
              <a:rPr lang="ru-RU" sz="1200" i="1">
                <a:solidFill>
                  <a:schemeClr val="tx1"/>
                </a:solidFill>
              </a:rPr>
              <a:t>Зарядка по утрам превратилась в систему (вошла в систему, стала системой).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6084888" y="6453188"/>
            <a:ext cx="2005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>
                <a:solidFill>
                  <a:schemeClr val="tx1"/>
                </a:solidFill>
              </a:rPr>
              <a:t>Толковый словарь Ожегова  С.И.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F4B9E7-B67A-41C2-9864-03913F834AC7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3" name="Заголовок 6"/>
          <p:cNvSpPr txBox="1">
            <a:spLocks/>
          </p:cNvSpPr>
          <p:nvPr/>
        </p:nvSpPr>
        <p:spPr bwMode="auto">
          <a:xfrm>
            <a:off x="971550" y="0"/>
            <a:ext cx="81724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ea typeface="Arial Unicode MS" pitchFamily="34" charset="-128"/>
              </a:rPr>
              <a:t>Производственная система - </a:t>
            </a:r>
            <a:endParaRPr lang="ru-RU" altLang="ru-RU" sz="2800" dirty="0">
              <a:solidFill>
                <a:schemeClr val="accent6"/>
              </a:solidFill>
              <a:ea typeface="Arial Unicode MS" pitchFamily="34" charset="-128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043608" y="1052736"/>
            <a:ext cx="7344816" cy="244827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200" dirty="0">
                <a:solidFill>
                  <a:schemeClr val="tx1"/>
                </a:solidFill>
                <a:latin typeface="Times New Roman" pitchFamily="16" charset="0"/>
              </a:rPr>
              <a:t>- Определенный порядок, форма организации отношений между людьми в процессе производства, обмена, распределения и потребления материальных и не материальных благ, закономерно расположенных и находящихся во взаимной связи, объединенных организационно или однородных по своим задачам.</a:t>
            </a:r>
            <a:endParaRPr lang="ru-RU" sz="2200" dirty="0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8199" name="Picture 2" descr="C:\Users\rino\Desktop\osnovi_feng_cvetnie-img_vse-svyazan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3789363"/>
            <a:ext cx="42402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44B734-BF09-45E9-B723-A4527A140E94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sp>
        <p:nvSpPr>
          <p:cNvPr id="3" name="Заголовок 6"/>
          <p:cNvSpPr txBox="1">
            <a:spLocks/>
          </p:cNvSpPr>
          <p:nvPr/>
        </p:nvSpPr>
        <p:spPr bwMode="auto">
          <a:xfrm>
            <a:off x="971550" y="0"/>
            <a:ext cx="81724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ea typeface="Arial Unicode MS" pitchFamily="34" charset="-128"/>
              </a:rPr>
              <a:t>Развитие - …</a:t>
            </a:r>
            <a:endParaRPr lang="ru-RU" altLang="ru-RU" sz="2800" dirty="0">
              <a:solidFill>
                <a:schemeClr val="accent6"/>
              </a:solidFill>
              <a:ea typeface="Arial Unicode MS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8888" y="1125538"/>
            <a:ext cx="6985000" cy="15065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</a:rPr>
              <a:t>развитие</a:t>
            </a: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</a:rPr>
              <a:t>РАЗВ</a:t>
            </a:r>
            <a:r>
              <a:rPr lang="ru-RU" sz="1200" b="1" u="sng" dirty="0">
                <a:solidFill>
                  <a:schemeClr val="tx1"/>
                </a:solidFill>
              </a:rPr>
              <a:t>И</a:t>
            </a:r>
            <a:r>
              <a:rPr lang="ru-RU" sz="1200" b="1" dirty="0">
                <a:solidFill>
                  <a:schemeClr val="tx1"/>
                </a:solidFill>
              </a:rPr>
              <a:t>ТИЕ</a:t>
            </a:r>
            <a:r>
              <a:rPr lang="ru-RU" sz="1200" dirty="0">
                <a:solidFill>
                  <a:schemeClr val="tx1"/>
                </a:solidFill>
              </a:rPr>
              <a:t>, я, </a:t>
            </a:r>
            <a:r>
              <a:rPr lang="ru-RU" sz="1200" i="1" dirty="0">
                <a:solidFill>
                  <a:schemeClr val="tx1"/>
                </a:solidFill>
              </a:rPr>
              <a:t>ср.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</a:rPr>
              <a:t>1.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i="1" dirty="0">
                <a:solidFill>
                  <a:schemeClr val="tx1"/>
                </a:solidFill>
              </a:rPr>
              <a:t>см.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dirty="0">
                <a:solidFill>
                  <a:schemeClr val="tx1"/>
                </a:solidFill>
                <a:hlinkClick r:id="rId3"/>
              </a:rPr>
              <a:t>развить</a:t>
            </a:r>
            <a:r>
              <a:rPr lang="ru-RU" sz="1200" baseline="30000" dirty="0">
                <a:solidFill>
                  <a:schemeClr val="tx1"/>
                </a:solidFill>
              </a:rPr>
              <a:t>2</a:t>
            </a:r>
            <a:r>
              <a:rPr lang="ru-RU" sz="1200" dirty="0">
                <a:solidFill>
                  <a:schemeClr val="tx1"/>
                </a:solidFill>
              </a:rPr>
              <a:t>, ся</a:t>
            </a:r>
            <a:r>
              <a:rPr lang="ru-RU" sz="1200" baseline="30000" dirty="0">
                <a:solidFill>
                  <a:schemeClr val="tx1"/>
                </a:solidFill>
              </a:rPr>
              <a:t>2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</a:rPr>
              <a:t>2.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закономерного изменения, перехода из одного состояния в другое, более совершенное; </a:t>
            </a:r>
            <a:r>
              <a:rPr lang="ru-RU" sz="1200" dirty="0">
                <a:solidFill>
                  <a:schemeClr val="tx1"/>
                </a:solidFill>
              </a:rPr>
              <a:t>переход от старого качественного состояния к новому, 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простого к сложному, от низшего к высшему</a:t>
            </a:r>
            <a:r>
              <a:rPr lang="ru-RU" sz="1200" dirty="0">
                <a:solidFill>
                  <a:schemeClr val="tx1"/>
                </a:solidFill>
              </a:rPr>
              <a:t>. </a:t>
            </a:r>
            <a:r>
              <a:rPr lang="ru-RU" sz="1200" i="1" dirty="0">
                <a:solidFill>
                  <a:schemeClr val="tx1"/>
                </a:solidFill>
              </a:rPr>
              <a:t>Законы общественного развития.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</a:rPr>
              <a:t>3.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сознательности, просвещённости, культурности.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i="1" dirty="0">
                <a:solidFill>
                  <a:schemeClr val="tx1"/>
                </a:solidFill>
              </a:rPr>
              <a:t>Высокое умственное р.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221" name="Picture 1" descr="C:\Users\rino\Desktop\09876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802063"/>
            <a:ext cx="807878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1259632" y="1340768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CCDD42-E29E-44E6-A4CF-728E8FB3CBED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3" name="Заголовок 6"/>
          <p:cNvSpPr txBox="1">
            <a:spLocks/>
          </p:cNvSpPr>
          <p:nvPr/>
        </p:nvSpPr>
        <p:spPr bwMode="auto">
          <a:xfrm>
            <a:off x="971550" y="0"/>
            <a:ext cx="81724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ea typeface="Arial Unicode MS" pitchFamily="34" charset="-128"/>
              </a:rPr>
              <a:t>КОМОС ГРУПП: ОБЩИЕ </a:t>
            </a:r>
            <a:r>
              <a:rPr lang="ru-RU" altLang="ru-RU" sz="2800" dirty="0">
                <a:solidFill>
                  <a:schemeClr val="accent6"/>
                </a:solidFill>
                <a:ea typeface="Arial Unicode MS" pitchFamily="34" charset="-128"/>
              </a:rPr>
              <a:t>СВЕДЕНИЯ</a:t>
            </a:r>
          </a:p>
        </p:txBody>
      </p:sp>
      <p:sp>
        <p:nvSpPr>
          <p:cNvPr id="10244" name="Содержимое 2"/>
          <p:cNvSpPr txBox="1">
            <a:spLocks/>
          </p:cNvSpPr>
          <p:nvPr/>
        </p:nvSpPr>
        <p:spPr bwMode="auto">
          <a:xfrm>
            <a:off x="4572000" y="1484313"/>
            <a:ext cx="44640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2003 год</a:t>
            </a: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 – год создания ООО «КОМОС ГРУПП»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Группа включает в себя крупнейшие в своих сегментах рынка агропромышленные предприятия </a:t>
            </a: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Удмуртии</a:t>
            </a:r>
            <a:r>
              <a:rPr lang="en-US" altLang="ru-RU" sz="1600" b="1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Пермского края, Башкортостана и Татарстана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Среднесписочная численность сотрудников – более </a:t>
            </a:r>
            <a:r>
              <a:rPr lang="en-US" altLang="ru-RU" sz="1600" b="1">
                <a:solidFill>
                  <a:schemeClr val="tx1"/>
                </a:solidFill>
                <a:latin typeface="Calibri" pitchFamily="34" charset="0"/>
              </a:rPr>
              <a:t>1</a:t>
            </a: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6 тыс. чел.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67,7</a:t>
            </a:r>
            <a:r>
              <a:rPr lang="en-US" altLang="ru-RU" sz="1600" b="1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млрд. руб.</a:t>
            </a: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 –</a:t>
            </a:r>
            <a:r>
              <a:rPr lang="en-US" altLang="ru-RU" sz="160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выручка Агрохолдинга за 2016 год по РСБУ (брутто)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5,9</a:t>
            </a:r>
            <a:r>
              <a:rPr lang="en-US" altLang="ru-RU" sz="1600" b="1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altLang="ru-RU" sz="1600" b="1">
                <a:solidFill>
                  <a:schemeClr val="tx1"/>
                </a:solidFill>
                <a:latin typeface="Calibri" pitchFamily="34" charset="0"/>
              </a:rPr>
              <a:t>млрд. руб.</a:t>
            </a: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 – показатель «</a:t>
            </a:r>
            <a:r>
              <a:rPr lang="en-US" altLang="ru-RU" sz="1600">
                <a:solidFill>
                  <a:schemeClr val="tx1"/>
                </a:solidFill>
                <a:latin typeface="Calibri" pitchFamily="34" charset="0"/>
              </a:rPr>
              <a:t>EBITDA</a:t>
            </a:r>
            <a:r>
              <a:rPr lang="ru-RU" altLang="ru-RU" sz="1600">
                <a:solidFill>
                  <a:schemeClr val="tx1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388" y="1592263"/>
            <a:ext cx="41767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BBABC1-4582-4AD6-B29F-46683B0FD3EE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755650" y="-242888"/>
            <a:ext cx="81724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ru-RU" sz="2800" dirty="0">
                <a:solidFill>
                  <a:schemeClr val="accent6"/>
                </a:solidFill>
                <a:ea typeface="Arial Unicode MS" pitchFamily="34" charset="-128"/>
              </a:rPr>
              <a:t>СТРУКТУРА ХОЛДИНГА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1043608" y="787510"/>
            <a:ext cx="7625016" cy="730785"/>
            <a:chOff x="0" y="0"/>
            <a:chExt cx="7710917" cy="1029522"/>
          </a:xfrm>
          <a:solidFill>
            <a:srgbClr val="FFFF00"/>
          </a:solidFill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7710917" cy="1029522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6" name="Скругленный прямоугольник 4"/>
            <p:cNvSpPr/>
            <p:nvPr/>
          </p:nvSpPr>
          <p:spPr>
            <a:xfrm>
              <a:off x="30154" y="30154"/>
              <a:ext cx="7650609" cy="96921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800" b="1" kern="0" dirty="0">
                  <a:solidFill>
                    <a:sysClr val="windowText" lastClr="000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ООО «КОМОС ГРУПП»</a:t>
              </a:r>
              <a:br>
                <a:rPr lang="ru-RU" sz="1800" b="1" kern="0" dirty="0">
                  <a:solidFill>
                    <a:sysClr val="windowText" lastClr="000000"/>
                  </a:solidFill>
                  <a:latin typeface="Calibri" pitchFamily="34" charset="0"/>
                  <a:ea typeface="+mn-ea"/>
                  <a:cs typeface="Calibri" pitchFamily="34" charset="0"/>
                </a:rPr>
              </a:br>
              <a:r>
                <a:rPr lang="ru-RU" sz="1800" kern="0" dirty="0">
                  <a:solidFill>
                    <a:sysClr val="windowText" lastClr="000000"/>
                  </a:solidFill>
                  <a:latin typeface="Calibri" pitchFamily="34" charset="0"/>
                  <a:ea typeface="+mn-ea"/>
                  <a:cs typeface="Calibri" pitchFamily="34" charset="0"/>
                </a:rPr>
                <a:t>Управляющая компания</a:t>
              </a:r>
            </a:p>
          </p:txBody>
        </p:sp>
      </p:grpSp>
      <p:grpSp>
        <p:nvGrpSpPr>
          <p:cNvPr id="4" name="Группа 28"/>
          <p:cNvGrpSpPr/>
          <p:nvPr/>
        </p:nvGrpSpPr>
        <p:grpSpPr>
          <a:xfrm>
            <a:off x="1030474" y="2670423"/>
            <a:ext cx="2389447" cy="2016224"/>
            <a:chOff x="2166" y="1387254"/>
            <a:chExt cx="1416471" cy="1491862"/>
          </a:xfrm>
          <a:solidFill>
            <a:srgbClr val="6CA62C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166" y="1387254"/>
              <a:ext cx="1416471" cy="1491862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9" name="Скругленный прямоугольник 4"/>
            <p:cNvSpPr/>
            <p:nvPr/>
          </p:nvSpPr>
          <p:spPr>
            <a:xfrm>
              <a:off x="43653" y="1531270"/>
              <a:ext cx="1333497" cy="122413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53340" tIns="53340" rIns="53340" bIns="53340" spcCol="1270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Переработка молока: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ru-RU" sz="1200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r>
                <a:rPr lang="ru-RU" sz="1600" b="1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378 тыс. тонн</a:t>
              </a:r>
            </a:p>
          </p:txBody>
        </p:sp>
      </p:grpSp>
      <p:grpSp>
        <p:nvGrpSpPr>
          <p:cNvPr id="7" name="Группа 31"/>
          <p:cNvGrpSpPr/>
          <p:nvPr/>
        </p:nvGrpSpPr>
        <p:grpSpPr>
          <a:xfrm>
            <a:off x="3598545" y="2651092"/>
            <a:ext cx="1821120" cy="889397"/>
            <a:chOff x="1510878" y="1386802"/>
            <a:chExt cx="1416471" cy="1470613"/>
          </a:xfrm>
          <a:solidFill>
            <a:srgbClr val="6CA62C"/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510878" y="1386802"/>
              <a:ext cx="1416471" cy="1470613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12" name="Скругленный прямоугольник 4"/>
            <p:cNvSpPr/>
            <p:nvPr/>
          </p:nvSpPr>
          <p:spPr>
            <a:xfrm>
              <a:off x="1552365" y="1509348"/>
              <a:ext cx="1333497" cy="122413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53340" tIns="53340" rIns="53340" bIns="53340" spcCol="1270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Свиноводство:</a:t>
              </a:r>
              <a:endParaRPr lang="ru-RU" sz="1600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endParaRPr lang="ru-RU" sz="600" b="1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r>
                <a:rPr lang="ru-RU" sz="1600" b="1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53 тыс. тонн</a:t>
              </a:r>
              <a:endParaRPr lang="ru-RU" sz="1400" b="1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10" name="Группа 43"/>
          <p:cNvGrpSpPr/>
          <p:nvPr/>
        </p:nvGrpSpPr>
        <p:grpSpPr>
          <a:xfrm>
            <a:off x="1030474" y="1616343"/>
            <a:ext cx="2389448" cy="956034"/>
            <a:chOff x="0" y="0"/>
            <a:chExt cx="7710917" cy="1029523"/>
          </a:xfrm>
          <a:solidFill>
            <a:srgbClr val="EA2D00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0"/>
              <a:ext cx="7710917" cy="1029523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15" name="Скругленный прямоугольник 4"/>
            <p:cNvSpPr/>
            <p:nvPr/>
          </p:nvSpPr>
          <p:spPr>
            <a:xfrm>
              <a:off x="88440" y="131627"/>
              <a:ext cx="7592321" cy="77543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68580" tIns="68580" rIns="68580" bIns="685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Производство молока: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r>
                <a:rPr lang="ru-RU" sz="1600" b="1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40 тыс. тонн</a:t>
              </a:r>
            </a:p>
          </p:txBody>
        </p:sp>
      </p:grpSp>
      <p:grpSp>
        <p:nvGrpSpPr>
          <p:cNvPr id="13" name="Группа 46"/>
          <p:cNvGrpSpPr/>
          <p:nvPr/>
        </p:nvGrpSpPr>
        <p:grpSpPr>
          <a:xfrm>
            <a:off x="3563939" y="1590303"/>
            <a:ext cx="5088474" cy="977819"/>
            <a:chOff x="0" y="0"/>
            <a:chExt cx="7710917" cy="1029522"/>
          </a:xfrm>
          <a:solidFill>
            <a:srgbClr val="EA2D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0"/>
              <a:ext cx="7710917" cy="1029522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18" name="Скругленный прямоугольник 4"/>
            <p:cNvSpPr/>
            <p:nvPr/>
          </p:nvSpPr>
          <p:spPr>
            <a:xfrm>
              <a:off x="241061" y="151632"/>
              <a:ext cx="7230637" cy="75815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68580" tIns="68580" rIns="68580" bIns="685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Производство комбикормов: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r>
                <a:rPr lang="ru-RU" sz="1600" b="1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471 тыс. тонн</a:t>
              </a:r>
            </a:p>
          </p:txBody>
        </p:sp>
      </p:grpSp>
      <p:grpSp>
        <p:nvGrpSpPr>
          <p:cNvPr id="16" name="Группа 49"/>
          <p:cNvGrpSpPr/>
          <p:nvPr/>
        </p:nvGrpSpPr>
        <p:grpSpPr>
          <a:xfrm>
            <a:off x="998862" y="4758655"/>
            <a:ext cx="7653551" cy="648071"/>
            <a:chOff x="0" y="0"/>
            <a:chExt cx="7710917" cy="1087394"/>
          </a:xfrm>
          <a:solidFill>
            <a:srgbClr val="0070C0"/>
          </a:soli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0"/>
              <a:ext cx="7710917" cy="1087394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31849" y="120822"/>
              <a:ext cx="7647219" cy="93472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8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Дистрибуция</a:t>
              </a:r>
            </a:p>
            <a:p>
              <a:pPr algn="ctr" defTabSz="8001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3,7 тыс. клиентов</a:t>
              </a:r>
            </a:p>
          </p:txBody>
        </p:sp>
      </p:grpSp>
      <p:grpSp>
        <p:nvGrpSpPr>
          <p:cNvPr id="19" name="Группа 53"/>
          <p:cNvGrpSpPr/>
          <p:nvPr/>
        </p:nvGrpSpPr>
        <p:grpSpPr>
          <a:xfrm>
            <a:off x="999348" y="5478734"/>
            <a:ext cx="7653064" cy="648071"/>
            <a:chOff x="0" y="0"/>
            <a:chExt cx="7710917" cy="1087394"/>
          </a:xfrm>
          <a:solidFill>
            <a:srgbClr val="0070C0"/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0"/>
              <a:ext cx="7710917" cy="1087394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24" name="Скругленный прямоугольник 4"/>
            <p:cNvSpPr/>
            <p:nvPr/>
          </p:nvSpPr>
          <p:spPr>
            <a:xfrm>
              <a:off x="31849" y="31850"/>
              <a:ext cx="7647219" cy="102369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8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Розница</a:t>
              </a:r>
            </a:p>
            <a:p>
              <a:pPr algn="ctr" defTabSz="8001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385 розничных торговых точек</a:t>
              </a:r>
            </a:p>
          </p:txBody>
        </p:sp>
      </p:grpSp>
      <p:grpSp>
        <p:nvGrpSpPr>
          <p:cNvPr id="22" name="Группа 52"/>
          <p:cNvGrpSpPr/>
          <p:nvPr/>
        </p:nvGrpSpPr>
        <p:grpSpPr>
          <a:xfrm>
            <a:off x="3567385" y="3592895"/>
            <a:ext cx="3384376" cy="1093752"/>
            <a:chOff x="3073076" y="1387254"/>
            <a:chExt cx="1416471" cy="1469734"/>
          </a:xfrm>
          <a:solidFill>
            <a:srgbClr val="6CA62C"/>
          </a:solidFill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073076" y="1387254"/>
              <a:ext cx="1416471" cy="1469734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27" name="Скругленный прямоугольник 4"/>
            <p:cNvSpPr/>
            <p:nvPr/>
          </p:nvSpPr>
          <p:spPr>
            <a:xfrm>
              <a:off x="3114563" y="1518519"/>
              <a:ext cx="1333497" cy="127123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53340" tIns="53340" rIns="53340" bIns="53340" spcCol="1270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Переработка мяса:</a:t>
              </a:r>
              <a:endParaRPr lang="ru-RU" sz="1600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endParaRPr lang="ru-RU" sz="1600" b="1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 sz="1000" b="1" i="0" u="none" strike="noStrike" kern="1200" baseline="0">
                  <a:solidFill>
                    <a:prstClr val="black"/>
                  </a:solidFill>
                  <a:latin typeface="Calibri" pitchFamily="34" charset="0"/>
                  <a:ea typeface="+mn-ea"/>
                  <a:cs typeface="Calibri" pitchFamily="34" charset="0"/>
                </a:defRPr>
              </a:pPr>
              <a:r>
                <a:rPr lang="ru-RU" sz="1600" b="1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70 тыс. тонн</a:t>
              </a:r>
            </a:p>
          </p:txBody>
        </p:sp>
      </p:grpSp>
      <p:grpSp>
        <p:nvGrpSpPr>
          <p:cNvPr id="25" name="Группа 58"/>
          <p:cNvGrpSpPr/>
          <p:nvPr/>
        </p:nvGrpSpPr>
        <p:grpSpPr>
          <a:xfrm>
            <a:off x="5580163" y="2644225"/>
            <a:ext cx="3096344" cy="896264"/>
            <a:chOff x="4608532" y="1387254"/>
            <a:chExt cx="1416471" cy="1466359"/>
          </a:xfrm>
          <a:solidFill>
            <a:srgbClr val="6CA62C"/>
          </a:solidFill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4608532" y="1387254"/>
              <a:ext cx="1416471" cy="1466359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30" name="Скругленный прямоугольник 4"/>
            <p:cNvSpPr/>
            <p:nvPr/>
          </p:nvSpPr>
          <p:spPr>
            <a:xfrm>
              <a:off x="4650019" y="1528118"/>
              <a:ext cx="1333497" cy="122413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53340" tIns="53340" rIns="53340" bIns="53340" spcCol="1270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Птицеводство: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ru-RU" sz="600" b="1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  <a:p>
              <a:pPr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      945 млн. шт.          50 тыс. тонн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endParaRPr lang="ru-RU" sz="1200" b="1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grpSp>
        <p:nvGrpSpPr>
          <p:cNvPr id="28" name="Группа 61"/>
          <p:cNvGrpSpPr/>
          <p:nvPr/>
        </p:nvGrpSpPr>
        <p:grpSpPr>
          <a:xfrm>
            <a:off x="7099528" y="3606528"/>
            <a:ext cx="1569096" cy="1080119"/>
            <a:chOff x="6146153" y="1383403"/>
            <a:chExt cx="1569096" cy="1472111"/>
          </a:xfrm>
          <a:solidFill>
            <a:srgbClr val="6CA62C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6146153" y="1383403"/>
              <a:ext cx="1569096" cy="1472111"/>
            </a:xfrm>
            <a:prstGeom prst="roundRect">
              <a:avLst>
                <a:gd name="adj" fmla="val 10000"/>
              </a:avLst>
            </a:prstGeom>
            <a:grpFill/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sp>
        <p:sp>
          <p:nvSpPr>
            <p:cNvPr id="33" name="Скругленный прямоугольник 4"/>
            <p:cNvSpPr/>
            <p:nvPr/>
          </p:nvSpPr>
          <p:spPr>
            <a:xfrm>
              <a:off x="6189270" y="1482135"/>
              <a:ext cx="1482862" cy="127901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53340" tIns="53340" rIns="53340" bIns="53340" spcCol="1270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Хладокомбинат «</a:t>
              </a:r>
              <a:r>
                <a:rPr lang="ru-RU" sz="1400" kern="0" dirty="0" err="1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Айс</a:t>
              </a:r>
              <a:r>
                <a:rPr lang="ru-RU" sz="1400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 Вита»: 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4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8,4 тыс. тонн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 </a:t>
              </a:r>
              <a:r>
                <a:rPr lang="ru-RU" sz="1400" b="1" kern="0" dirty="0">
                  <a:solidFill>
                    <a:sysClr val="window" lastClr="FFFFFF"/>
                  </a:solidFill>
                  <a:latin typeface="Calibri" pitchFamily="34" charset="0"/>
                  <a:ea typeface="+mn-ea"/>
                  <a:cs typeface="Calibri" pitchFamily="34" charset="0"/>
                </a:rPr>
                <a:t>7,7 тыс. тонн</a:t>
              </a:r>
              <a:endParaRPr lang="ru-RU" sz="1600" b="1" kern="0" dirty="0">
                <a:solidFill>
                  <a:sysClr val="window" lastClr="FFFFFF"/>
                </a:solidFill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pic>
        <p:nvPicPr>
          <p:cNvPr id="11278" name="Рисунок 6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5975" y="4430713"/>
            <a:ext cx="2159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Рисунок 6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73913" y="4171950"/>
            <a:ext cx="20796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Рисунок 3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48338" y="3103563"/>
            <a:ext cx="192087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rgbClr val="5C92B5">
                <a:tint val="45000"/>
                <a:satMod val="400000"/>
              </a:srgbClr>
            </a:duotone>
            <a:extLst/>
          </a:blip>
          <a:srcRect l="9683" t="28040" r="60118" b="7827"/>
          <a:stretch/>
        </p:blipFill>
        <p:spPr>
          <a:xfrm>
            <a:off x="7020322" y="3102471"/>
            <a:ext cx="216925" cy="29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550" y="-100013"/>
            <a:ext cx="7681913" cy="1433513"/>
          </a:xfrm>
        </p:spPr>
        <p:txBody>
          <a:bodyPr/>
          <a:lstStyle/>
          <a:p>
            <a:pPr>
              <a:defRPr/>
            </a:pPr>
            <a:r>
              <a:rPr lang="ru-RU" altLang="ru-RU" sz="2800" kern="1200" dirty="0">
                <a:solidFill>
                  <a:schemeClr val="accent6"/>
                </a:solidFill>
              </a:rPr>
              <a:t>История </a:t>
            </a:r>
            <a:r>
              <a:rPr lang="ru-RU" altLang="ru-RU" sz="2800" kern="1200" dirty="0" smtClean="0">
                <a:solidFill>
                  <a:schemeClr val="accent6"/>
                </a:solidFill>
              </a:rPr>
              <a:t>изменений</a:t>
            </a:r>
            <a:endParaRPr lang="ru-RU" altLang="ru-RU" sz="2800" kern="12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2015	Октябрь - Декабрь	-	начало масштабного проекта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установочный семинар – 200 сотрудников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</a:t>
            </a:r>
            <a:r>
              <a:rPr lang="en-US" sz="1400" kern="1200" dirty="0" smtClean="0">
                <a:cs typeface="Calibri" pitchFamily="34" charset="0"/>
              </a:rPr>
              <a:t>on-line </a:t>
            </a:r>
            <a:r>
              <a:rPr lang="ru-RU" sz="1400" kern="1200" dirty="0" smtClean="0">
                <a:cs typeface="Calibri" pitchFamily="34" charset="0"/>
              </a:rPr>
              <a:t>обучение, отбор специалистов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2016 Январь – Май 		-	формирование и обучение </a:t>
            </a:r>
            <a:r>
              <a:rPr lang="ru-RU" sz="1400" kern="1200" dirty="0" err="1" smtClean="0">
                <a:cs typeface="Calibri" pitchFamily="34" charset="0"/>
              </a:rPr>
              <a:t>кайдзен</a:t>
            </a:r>
            <a:r>
              <a:rPr lang="ru-RU" sz="1400" kern="1200" dirty="0" smtClean="0">
                <a:cs typeface="Calibri" pitchFamily="34" charset="0"/>
              </a:rPr>
              <a:t>-команд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сбор </a:t>
            </a:r>
            <a:r>
              <a:rPr lang="ru-RU" sz="1400" kern="1200" dirty="0" err="1" smtClean="0">
                <a:cs typeface="Calibri" pitchFamily="34" charset="0"/>
              </a:rPr>
              <a:t>кайдзенов</a:t>
            </a:r>
            <a:r>
              <a:rPr lang="ru-RU" sz="1400" kern="1200" dirty="0" smtClean="0">
                <a:cs typeface="Calibri" pitchFamily="34" charset="0"/>
              </a:rPr>
              <a:t> (более 300)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2016 Июль				-	первая конференция по БП (более 200 участников)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2016 Август – Декабрь 	-	картирование процессов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обучение топ-менеджеров 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 	разработка операционной стратегии на 2017 год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endParaRPr lang="ru-RU" sz="1400" kern="1200" dirty="0">
              <a:cs typeface="Calibri" pitchFamily="34" charset="0"/>
            </a:endParaRP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2017 	Январь - Ноябрь	-	эталонные участки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 smtClean="0">
                <a:cs typeface="Calibri" pitchFamily="34" charset="0"/>
              </a:rPr>
              <a:t>					- 	аудит по контрольным точкам (чек-лист)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начало работ по мега-потокам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вторая конференция по БП </a:t>
            </a:r>
          </a:p>
          <a:p>
            <a:pPr marL="0" indent="0">
              <a:spcBef>
                <a:spcPts val="600"/>
              </a:spcBef>
              <a:buFont typeface="Times New Roman" pitchFamily="18" charset="0"/>
              <a:buNone/>
              <a:defRPr/>
            </a:pPr>
            <a:r>
              <a:rPr lang="ru-RU" sz="1400" kern="1200" dirty="0">
                <a:cs typeface="Calibri" pitchFamily="34" charset="0"/>
              </a:rPr>
              <a:t>	</a:t>
            </a:r>
            <a:r>
              <a:rPr lang="ru-RU" sz="1400" kern="1200" dirty="0" smtClean="0">
                <a:cs typeface="Calibri" pitchFamily="34" charset="0"/>
              </a:rPr>
              <a:t>				-	координационный совет</a:t>
            </a:r>
          </a:p>
          <a:p>
            <a:pPr marL="0" indent="0"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  <a:p>
            <a:pPr marL="0" indent="0"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endParaRPr lang="ru-RU" sz="1400" kern="1200" dirty="0" smtClean="0">
              <a:cs typeface="Calibri" pitchFamily="34" charset="0"/>
            </a:endParaRP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5FC3D70F-90F2-458D-8990-D7363614720F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8</a:t>
            </a:fld>
            <a:endParaRPr lang="ru-RU" altLang="ru-RU" smtClean="0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4388" y="5013325"/>
            <a:ext cx="19446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971550" y="-100013"/>
            <a:ext cx="7681913" cy="1433513"/>
          </a:xfrm>
        </p:spPr>
        <p:txBody>
          <a:bodyPr/>
          <a:lstStyle/>
          <a:p>
            <a:pPr>
              <a:defRPr/>
            </a:pPr>
            <a:r>
              <a:rPr lang="ru-RU" altLang="ru-RU" sz="2800" kern="1200" dirty="0">
                <a:solidFill>
                  <a:schemeClr val="accent6"/>
                </a:solidFill>
              </a:rPr>
              <a:t>Содержание учебного курса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Times New Roman" pitchFamily="18" charset="0"/>
              <a:buNone/>
              <a:defRPr/>
            </a:pPr>
            <a:r>
              <a:rPr lang="ru-RU" sz="1800" kern="1200" dirty="0" smtClean="0">
                <a:cs typeface="Calibri" pitchFamily="34" charset="0"/>
              </a:rPr>
              <a:t>-	Виды потерь</a:t>
            </a:r>
          </a:p>
          <a:p>
            <a:pPr>
              <a:buFontTx/>
              <a:buChar char="-"/>
              <a:defRPr/>
            </a:pPr>
            <a:r>
              <a:rPr lang="ru-RU" sz="1800" kern="1200" dirty="0" smtClean="0">
                <a:cs typeface="Calibri" pitchFamily="34" charset="0"/>
              </a:rPr>
              <a:t>  Картирование потока создания ценности </a:t>
            </a:r>
          </a:p>
          <a:p>
            <a:pPr>
              <a:buFontTx/>
              <a:buChar char="-"/>
              <a:defRPr/>
            </a:pPr>
            <a:r>
              <a:rPr lang="ru-RU" sz="1800" kern="1200" dirty="0" smtClean="0">
                <a:cs typeface="Calibri" pitchFamily="34" charset="0"/>
              </a:rPr>
              <a:t>  Организация рабочего пространства (</a:t>
            </a:r>
            <a:r>
              <a:rPr lang="en-US" sz="1800" kern="1200" dirty="0" smtClean="0">
                <a:cs typeface="Calibri" pitchFamily="34" charset="0"/>
              </a:rPr>
              <a:t>5S)</a:t>
            </a:r>
            <a:r>
              <a:rPr lang="ru-RU" sz="1800" kern="1200" dirty="0" smtClean="0">
                <a:cs typeface="Calibri" pitchFamily="34" charset="0"/>
              </a:rPr>
              <a:t> </a:t>
            </a:r>
            <a:endParaRPr lang="en-US" sz="1800" kern="1200" dirty="0" smtClean="0">
              <a:cs typeface="Calibri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800" kern="1200" dirty="0" smtClean="0">
                <a:cs typeface="Calibri" pitchFamily="34" charset="0"/>
              </a:rPr>
              <a:t>  Визуализация</a:t>
            </a:r>
          </a:p>
          <a:p>
            <a:pPr>
              <a:buFontTx/>
              <a:buChar char="-"/>
              <a:defRPr/>
            </a:pPr>
            <a:r>
              <a:rPr lang="ru-RU" sz="1800" kern="1200" dirty="0" smtClean="0">
                <a:cs typeface="Calibri" pitchFamily="34" charset="0"/>
              </a:rPr>
              <a:t>  </a:t>
            </a:r>
            <a:r>
              <a:rPr lang="ru-RU" sz="1800" kern="1200" dirty="0" err="1" smtClean="0">
                <a:cs typeface="Calibri" pitchFamily="34" charset="0"/>
              </a:rPr>
              <a:t>Канбан</a:t>
            </a:r>
            <a:r>
              <a:rPr lang="ru-RU" sz="1800" kern="1200" dirty="0" smtClean="0">
                <a:cs typeface="Calibri" pitchFamily="34" charset="0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ru-RU" sz="1800" kern="1200" dirty="0" smtClean="0">
                <a:cs typeface="Calibri" pitchFamily="34" charset="0"/>
              </a:rPr>
              <a:t>  Стандартизация </a:t>
            </a:r>
          </a:p>
          <a:p>
            <a:pPr>
              <a:buFontTx/>
              <a:buChar char="-"/>
              <a:defRPr/>
            </a:pPr>
            <a:r>
              <a:rPr lang="ru-RU" sz="1800" kern="1200" dirty="0">
                <a:cs typeface="Calibri" pitchFamily="34" charset="0"/>
              </a:rPr>
              <a:t> </a:t>
            </a:r>
            <a:r>
              <a:rPr lang="ru-RU" sz="1800" kern="1200" dirty="0" smtClean="0">
                <a:cs typeface="Calibri" pitchFamily="34" charset="0"/>
              </a:rPr>
              <a:t> и т.д.</a:t>
            </a:r>
          </a:p>
          <a:p>
            <a:pPr marL="0" indent="0">
              <a:buFont typeface="Times New Roman" pitchFamily="18" charset="0"/>
              <a:buNone/>
              <a:defRPr/>
            </a:pPr>
            <a:endParaRPr lang="ru-RU" sz="1800" kern="1200" dirty="0" smtClean="0">
              <a:cs typeface="Calibri" pitchFamily="34" charset="0"/>
            </a:endParaRP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1800" kern="1200" dirty="0" smtClean="0">
                <a:cs typeface="Calibri" pitchFamily="34" charset="0"/>
              </a:rPr>
              <a:t>с обязательным закреплением курсов на практике и получением реального результата от работ на своей производственной площадке</a:t>
            </a:r>
            <a:endParaRPr lang="ru-RU" sz="1800" kern="1200" dirty="0">
              <a:cs typeface="Calibri" pitchFamily="34" charset="0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2E25F64E-A342-444F-AFEE-3AD71F399101}" type="slidenum">
              <a:rPr lang="ru-RU" altLang="ru-RU" smtClean="0"/>
              <a:pPr>
                <a:tabLst>
                  <a:tab pos="723900" algn="l"/>
                  <a:tab pos="1447800" algn="l"/>
                </a:tabLst>
              </a:pPr>
              <a:t>9</a:t>
            </a:fld>
            <a:endParaRPr lang="ru-RU" altLang="ru-RU" smtClean="0"/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4388" y="5013325"/>
            <a:ext cx="19446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12177</TotalTime>
  <Words>2055</Words>
  <Application>Microsoft Office PowerPoint</Application>
  <PresentationFormat>Экран (4:3)</PresentationFormat>
  <Paragraphs>565</Paragraphs>
  <Slides>26</Slides>
  <Notes>25</Notes>
  <HiddenSlides>1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1_Тема Office</vt:lpstr>
      <vt:lpstr>2_Тема Office</vt:lpstr>
      <vt:lpstr>Лист Microsoft Office Excel 97-2003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История изменений</vt:lpstr>
      <vt:lpstr>Содержание учебного курса</vt:lpstr>
      <vt:lpstr>Результаты проекта</vt:lpstr>
      <vt:lpstr>Факторы успеха</vt:lpstr>
      <vt:lpstr>«Опыт, сын ошибок трудных …»</vt:lpstr>
      <vt:lpstr>Схема работы производственной системы</vt:lpstr>
      <vt:lpstr>Проблемы / трудности</vt:lpstr>
      <vt:lpstr>Активности, подтвердившие свою эффективность</vt:lpstr>
      <vt:lpstr>Пример кайдзена</vt:lpstr>
      <vt:lpstr>Картирование</vt:lpstr>
      <vt:lpstr>Мега-поток «Мясо птицы»: текущее состояние на январь 2017 года</vt:lpstr>
      <vt:lpstr>Схема Мега-потока «Мясо свинины»</vt:lpstr>
      <vt:lpstr>Слайд 20</vt:lpstr>
      <vt:lpstr>Чек-лист для контроля при аудитах эталонных участков</vt:lpstr>
      <vt:lpstr>Слайд 22</vt:lpstr>
      <vt:lpstr>Стандарт бригадира</vt:lpstr>
      <vt:lpstr>Стандарт обхода участка </vt:lpstr>
      <vt:lpstr>Модель ПС КГ «КОМОС ГРУПП» (проект)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Новоселова</dc:creator>
  <cp:lastModifiedBy>katya</cp:lastModifiedBy>
  <cp:revision>1250</cp:revision>
  <cp:lastPrinted>2017-11-13T12:27:40Z</cp:lastPrinted>
  <dcterms:created xsi:type="dcterms:W3CDTF">2011-01-12T10:52:19Z</dcterms:created>
  <dcterms:modified xsi:type="dcterms:W3CDTF">2018-04-06T07:05:24Z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TC011408091049</vt:lpwstr>
  </property>
</Properties>
</file>