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  <p:sldMasterId id="2147483744" r:id="rId2"/>
  </p:sldMasterIdLst>
  <p:notesMasterIdLst>
    <p:notesMasterId r:id="rId20"/>
  </p:notesMasterIdLst>
  <p:sldIdLst>
    <p:sldId id="256" r:id="rId3"/>
    <p:sldId id="407" r:id="rId4"/>
    <p:sldId id="413" r:id="rId5"/>
    <p:sldId id="414" r:id="rId6"/>
    <p:sldId id="415" r:id="rId7"/>
    <p:sldId id="416" r:id="rId8"/>
    <p:sldId id="417" r:id="rId9"/>
    <p:sldId id="418" r:id="rId10"/>
    <p:sldId id="421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304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F1300C1E-5458-4EBB-9B7C-CF840863EA1B}">
          <p14:sldIdLst>
            <p14:sldId id="256"/>
            <p14:sldId id="407"/>
            <p14:sldId id="413"/>
            <p14:sldId id="414"/>
            <p14:sldId id="415"/>
            <p14:sldId id="416"/>
            <p14:sldId id="417"/>
            <p14:sldId id="418"/>
            <p14:sldId id="421"/>
          </p14:sldIdLst>
        </p14:section>
        <p14:section name="Раздел без заголовка" id="{62774BA6-A13D-4941-B364-9CC12F2DB39B}">
          <p14:sldIdLst>
            <p14:sldId id="423"/>
            <p14:sldId id="424"/>
            <p14:sldId id="425"/>
            <p14:sldId id="426"/>
            <p14:sldId id="427"/>
            <p14:sldId id="428"/>
            <p14:sldId id="429"/>
            <p14:sldId id="30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E7B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1" autoAdjust="0"/>
    <p:restoredTop sz="94676" autoAdjust="0"/>
  </p:normalViewPr>
  <p:slideViewPr>
    <p:cSldViewPr>
      <p:cViewPr>
        <p:scale>
          <a:sx n="100" d="100"/>
          <a:sy n="100" d="100"/>
        </p:scale>
        <p:origin x="-72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lser\Desktop\&#1041;&#1059;&#1051;&#1040;&#1058;%20KPO-50-ENG-WKP-00211%20UOTS%20MOC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9.9060100126373118E-2"/>
          <c:y val="4.4861391929187248E-2"/>
          <c:w val="0.89999076504325848"/>
          <c:h val="0.76193817757679438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В целом по экономике</c:v>
                </c:pt>
              </c:strCache>
            </c:strRef>
          </c:tx>
          <c:marker>
            <c:symbol val="none"/>
          </c:marker>
          <c:cat>
            <c:strRef>
              <c:f>Лист1!$B$1:$P$1</c:f>
              <c:strCach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20102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strCache>
            </c:strRef>
          </c:cat>
          <c:val>
            <c:numRef>
              <c:f>Лист1!$B$2:$P$2</c:f>
              <c:numCache>
                <c:formatCode>General</c:formatCode>
                <c:ptCount val="15"/>
                <c:pt idx="0" formatCode="0.0">
                  <c:v>107</c:v>
                </c:pt>
                <c:pt idx="1">
                  <c:v>106.5</c:v>
                </c:pt>
                <c:pt idx="2" formatCode="0.0">
                  <c:v>105.5</c:v>
                </c:pt>
                <c:pt idx="3" formatCode="0.0">
                  <c:v>107.5</c:v>
                </c:pt>
                <c:pt idx="4" formatCode="0.0">
                  <c:v>107.5</c:v>
                </c:pt>
                <c:pt idx="5" formatCode="0.0">
                  <c:v>104.8</c:v>
                </c:pt>
                <c:pt idx="6" formatCode="0.0">
                  <c:v>95.9</c:v>
                </c:pt>
                <c:pt idx="7" formatCode="0.0">
                  <c:v>103.17365882763266</c:v>
                </c:pt>
                <c:pt idx="8" formatCode="0.0">
                  <c:v>103.2</c:v>
                </c:pt>
                <c:pt idx="9" formatCode="0.0">
                  <c:v>103.8</c:v>
                </c:pt>
                <c:pt idx="10" formatCode="0.0">
                  <c:v>103.3</c:v>
                </c:pt>
                <c:pt idx="11" formatCode="0.0">
                  <c:v>102.2</c:v>
                </c:pt>
                <c:pt idx="12" formatCode="0.0">
                  <c:v>100.7</c:v>
                </c:pt>
                <c:pt idx="13" formatCode="0.0">
                  <c:v>97.8</c:v>
                </c:pt>
                <c:pt idx="14" formatCode="0.0">
                  <c:v>99.8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Добыча ископаемых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20102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strCache>
            </c:strRef>
          </c:cat>
          <c:val>
            <c:numRef>
              <c:f>Лист1!$B$3:$P$3</c:f>
              <c:numCache>
                <c:formatCode>General</c:formatCode>
                <c:ptCount val="15"/>
                <c:pt idx="0" formatCode="0.0">
                  <c:v>109.2</c:v>
                </c:pt>
                <c:pt idx="1">
                  <c:v>107.3</c:v>
                </c:pt>
                <c:pt idx="2" formatCode="0.0">
                  <c:v>106.3</c:v>
                </c:pt>
                <c:pt idx="3" formatCode="0.0">
                  <c:v>103.3</c:v>
                </c:pt>
                <c:pt idx="4" formatCode="0.0">
                  <c:v>103.1</c:v>
                </c:pt>
                <c:pt idx="5" formatCode="0.0">
                  <c:v>100.9</c:v>
                </c:pt>
                <c:pt idx="6" formatCode="0.0">
                  <c:v>108.5</c:v>
                </c:pt>
                <c:pt idx="7" formatCode="0.0">
                  <c:v>101.25061280803108</c:v>
                </c:pt>
                <c:pt idx="8" formatCode="0.0">
                  <c:v>104.3</c:v>
                </c:pt>
                <c:pt idx="9" formatCode="0.0">
                  <c:v>102.7</c:v>
                </c:pt>
                <c:pt idx="10" formatCode="0.0">
                  <c:v>100.3</c:v>
                </c:pt>
                <c:pt idx="11" formatCode="0.0">
                  <c:v>100.8</c:v>
                </c:pt>
                <c:pt idx="12" formatCode="0.0">
                  <c:v>102.8</c:v>
                </c:pt>
                <c:pt idx="13" formatCode="0.0">
                  <c:v>98.4</c:v>
                </c:pt>
                <c:pt idx="14" formatCode="0.0">
                  <c:v>98.3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Производство</c:v>
                </c:pt>
              </c:strCache>
            </c:strRef>
          </c:tx>
          <c:marker>
            <c:symbol val="none"/>
          </c:marker>
          <c:cat>
            <c:strRef>
              <c:f>Лист1!$B$1:$P$1</c:f>
              <c:strCach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20102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strCache>
            </c:strRef>
          </c:cat>
          <c:val>
            <c:numRef>
              <c:f>Лист1!$B$4:$P$4</c:f>
              <c:numCache>
                <c:formatCode>General</c:formatCode>
                <c:ptCount val="15"/>
                <c:pt idx="0" formatCode="0.0">
                  <c:v>108.8</c:v>
                </c:pt>
                <c:pt idx="1">
                  <c:v>109.8</c:v>
                </c:pt>
                <c:pt idx="2" formatCode="0.0">
                  <c:v>106</c:v>
                </c:pt>
                <c:pt idx="3" formatCode="0.0">
                  <c:v>108.5</c:v>
                </c:pt>
                <c:pt idx="4" formatCode="0.0">
                  <c:v>108.4</c:v>
                </c:pt>
                <c:pt idx="5" formatCode="0.0">
                  <c:v>102.6</c:v>
                </c:pt>
                <c:pt idx="6" formatCode="0.0">
                  <c:v>95.9</c:v>
                </c:pt>
                <c:pt idx="7" formatCode="0.0">
                  <c:v>107.62531546721931</c:v>
                </c:pt>
                <c:pt idx="8" formatCode="0.0">
                  <c:v>105.2</c:v>
                </c:pt>
                <c:pt idx="9" formatCode="0.0">
                  <c:v>105.6</c:v>
                </c:pt>
                <c:pt idx="10" formatCode="0.0">
                  <c:v>104.8</c:v>
                </c:pt>
                <c:pt idx="11" formatCode="0.0">
                  <c:v>102.2</c:v>
                </c:pt>
                <c:pt idx="12" formatCode="0.0">
                  <c:v>102.5</c:v>
                </c:pt>
                <c:pt idx="13" formatCode="0.0">
                  <c:v>96.9</c:v>
                </c:pt>
                <c:pt idx="14" formatCode="0.0">
                  <c:v>100.8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Строительство</c:v>
                </c:pt>
              </c:strCache>
            </c:strRef>
          </c:tx>
          <c:marker>
            <c:symbol val="none"/>
          </c:marker>
          <c:cat>
            <c:strRef>
              <c:f>Лист1!$B$1:$P$1</c:f>
              <c:strCach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20102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strCache>
            </c:strRef>
          </c:cat>
          <c:val>
            <c:numRef>
              <c:f>Лист1!$B$5:$P$5</c:f>
              <c:numCache>
                <c:formatCode>General</c:formatCode>
                <c:ptCount val="15"/>
                <c:pt idx="0" formatCode="0.0">
                  <c:v>105.3</c:v>
                </c:pt>
                <c:pt idx="1">
                  <c:v>106.8</c:v>
                </c:pt>
                <c:pt idx="2">
                  <c:v>105.9</c:v>
                </c:pt>
                <c:pt idx="3">
                  <c:v>115.8</c:v>
                </c:pt>
                <c:pt idx="4" formatCode="0.0">
                  <c:v>112.8</c:v>
                </c:pt>
                <c:pt idx="5" formatCode="0.0">
                  <c:v>109.1</c:v>
                </c:pt>
                <c:pt idx="6" formatCode="0.0">
                  <c:v>94.4</c:v>
                </c:pt>
                <c:pt idx="7" formatCode="0.0">
                  <c:v>100.11684074875048</c:v>
                </c:pt>
                <c:pt idx="8" formatCode="0.0">
                  <c:v>99.6</c:v>
                </c:pt>
                <c:pt idx="9" formatCode="0.0">
                  <c:v>105.2</c:v>
                </c:pt>
                <c:pt idx="10" formatCode="0.0">
                  <c:v>101.4</c:v>
                </c:pt>
                <c:pt idx="11" formatCode="0.0">
                  <c:v>98.2</c:v>
                </c:pt>
                <c:pt idx="12" formatCode="0.0">
                  <c:v>98.4</c:v>
                </c:pt>
                <c:pt idx="13" formatCode="0.0">
                  <c:v>101</c:v>
                </c:pt>
                <c:pt idx="14" formatCode="0.0">
                  <c:v>96.4</c:v>
                </c:pt>
              </c:numCache>
            </c:numRef>
          </c:val>
        </c:ser>
        <c:dLbls/>
        <c:marker val="1"/>
        <c:axId val="105118720"/>
        <c:axId val="105206528"/>
      </c:lineChart>
      <c:catAx>
        <c:axId val="105118720"/>
        <c:scaling>
          <c:orientation val="minMax"/>
        </c:scaling>
        <c:axPos val="b"/>
        <c:numFmt formatCode="General" sourceLinked="0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05206528"/>
        <c:crosses val="autoZero"/>
        <c:auto val="1"/>
        <c:lblAlgn val="ctr"/>
        <c:lblOffset val="100"/>
      </c:catAx>
      <c:valAx>
        <c:axId val="105206528"/>
        <c:scaling>
          <c:orientation val="minMax"/>
          <c:max val="120"/>
          <c:min val="90"/>
        </c:scaling>
        <c:axPos val="l"/>
        <c:majorGridlines/>
        <c:numFmt formatCode="0.0" sourceLinked="1"/>
        <c:tickLblPos val="nextTo"/>
        <c:crossAx val="105118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26074171284133"/>
          <c:y val="2.1542155779885965E-2"/>
          <c:w val="0.31422073976864012"/>
          <c:h val="0.31152795548704232"/>
        </c:manualLayout>
      </c:layout>
      <c:spPr>
        <a:solidFill>
          <a:schemeClr val="bg1"/>
        </a:solidFill>
        <a:ln>
          <a:solidFill>
            <a:schemeClr val="accent1"/>
          </a:solidFill>
        </a:ln>
      </c:sp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График данных по персоналу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ИТР</a:t>
                    </a:r>
                    <a:r>
                      <a:rPr lang="ru-RU" baseline="0"/>
                      <a:t> состав</a:t>
                    </a:r>
                    <a:endParaRPr lang="ru-RU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Кладовщик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333333333333336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Техник</a:t>
                    </a:r>
                    <a:r>
                      <a:rPr lang="ru-RU" baseline="0"/>
                      <a:t> базы данных</a:t>
                    </a:r>
                    <a:endParaRPr lang="ru-RU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Экономитс ОМТС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Sheet3!$O$17:$O$20</c:f>
              <c:numCache>
                <c:formatCode>General</c:formatCode>
                <c:ptCount val="4"/>
                <c:pt idx="0">
                  <c:v>8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F8520-AEE3-4A56-B274-EB91916BE87F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3C773-F152-4131-B96A-92966AD51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19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373DEAC-781C-456F-9E27-5C700EA19708}" type="datetime1">
              <a:rPr lang="ru-RU" smtClean="0"/>
              <a:pPr/>
              <a:t>06.04.2018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FA81-44FB-4D74-8833-7EBA7F847DB2}" type="datetime1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BAD713E-85CE-4C36-A767-104580BFF8D9}" type="datetime1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323232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323232"/>
                </a:solidFill>
              </a:rPr>
              <a:pPr/>
              <a:t>‹#›</a:t>
            </a:fld>
            <a:endParaRPr lang="ru-RU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842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23232"/>
                </a:solidFill>
              </a:rPr>
              <a:pPr/>
              <a:t>06.04.2018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2323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2104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23232"/>
                </a:solidFill>
              </a:rPr>
              <a:pPr/>
              <a:t>06.04.2018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19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323232"/>
                </a:solidFill>
              </a:rPr>
              <a:pPr/>
              <a:t>06.04.2018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137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323232"/>
                </a:solidFill>
              </a:rPr>
              <a:pPr/>
              <a:t>06.04.2018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>
              <a:solidFill>
                <a:srgbClr val="323232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24193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23232"/>
                </a:solidFill>
              </a:rPr>
              <a:pPr/>
              <a:t>06.04.2018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2323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0791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23232"/>
                </a:solidFill>
              </a:rPr>
              <a:pPr/>
              <a:t>06.04.2018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2323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323232"/>
                </a:solidFill>
              </a:rPr>
              <a:pPr/>
              <a:t>‹#›</a:t>
            </a:fld>
            <a:endParaRPr lang="ru-RU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423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23232"/>
                </a:solidFill>
              </a:rPr>
              <a:pPr/>
              <a:t>06.04.2018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2323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46640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64DF-52E7-4940-A983-CD207F537548}" type="datetime1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323232"/>
                </a:solidFill>
              </a:rPr>
              <a:pPr/>
              <a:t>06.04.2018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>
              <a:solidFill>
                <a:srgbClr val="323232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2075779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23232"/>
                </a:solidFill>
              </a:rPr>
              <a:pPr/>
              <a:t>06.04.2018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2323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8611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23232"/>
                </a:solidFill>
              </a:rPr>
              <a:pPr/>
              <a:t>06.04.2018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>
              <a:solidFill>
                <a:srgbClr val="32323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711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A160-351C-40DA-A3A4-1C89078530AC}" type="datetime1">
              <a:rPr lang="ru-RU" smtClean="0"/>
              <a:pPr/>
              <a:t>06.04.2018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250F99E-21A2-477A-B9FC-DBEEDECF2EC7}" type="datetime1">
              <a:rPr lang="ru-RU" smtClean="0"/>
              <a:pPr/>
              <a:t>06.04.2018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E0309CA-412A-4B5B-998E-BE8B49E36B23}" type="datetime1">
              <a:rPr lang="ru-RU" smtClean="0"/>
              <a:pPr/>
              <a:t>06.04.2018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DB14-49F7-4DD6-ABD7-3857ED52A365}" type="datetime1">
              <a:rPr lang="ru-RU" smtClean="0"/>
              <a:pPr/>
              <a:t>06.04.2018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8496-1F1C-447F-B9DF-438758D6FCC9}" type="datetime1">
              <a:rPr lang="ru-RU" smtClean="0"/>
              <a:pPr/>
              <a:t>06.04.2018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CDB4-07AA-49E5-80DA-9444E6B43EB4}" type="datetime1">
              <a:rPr lang="ru-RU" smtClean="0"/>
              <a:pPr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2D0FA1-D066-4422-92BB-1395A6139EC2}" type="datetime1">
              <a:rPr lang="ru-RU" smtClean="0"/>
              <a:pPr/>
              <a:t>06.04.2018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AB21A6-47E5-4163-B2A2-1140DEF441C9}" type="datetime1">
              <a:rPr lang="ru-RU" smtClean="0"/>
              <a:pPr/>
              <a:t>06.04.2018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323232"/>
                </a:solidFill>
              </a:rPr>
              <a:pPr/>
              <a:t>06.04.2018</a:t>
            </a:fld>
            <a:endParaRPr lang="ru-RU">
              <a:solidFill>
                <a:srgbClr val="32323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32323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296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c.gov.ru/files/publication/a/13612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ks.ru/free_doc/new_site/vvp/vvp-god/pr-tru.xlsx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mecometer.com/topic/logistics-performance-index-overall/" TargetMode="External"/><Relationship Id="rId5" Type="http://schemas.openxmlformats.org/officeDocument/2006/relationships/hyperlink" Target="https://www.capgemini.com/wp-content/uploads/2017/07/2013_Third-Party_Logistics_Study.pdf" TargetMode="External"/><Relationship Id="rId4" Type="http://schemas.openxmlformats.org/officeDocument/2006/relationships/hyperlink" Target="http://cerasis.com/2014/06/09/logistics-efficiency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3130" y="188641"/>
            <a:ext cx="7740352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048754" cy="65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70279" y="915144"/>
            <a:ext cx="7200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Организация складского хозяйства на принципах бережливого </a:t>
            </a:r>
            <a:r>
              <a:rPr lang="ru-RU" sz="4400" dirty="0" smtClean="0"/>
              <a:t>производства</a:t>
            </a:r>
          </a:p>
          <a:p>
            <a:pPr algn="ctr"/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Пальгов В.А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56176" y="616530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Дата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16.03.2018г.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3970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4. Практика: введение защиты от ошибок при отгрузке товара (отпуск только годного товара)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Используя </a:t>
            </a:r>
            <a:r>
              <a:rPr lang="ru-RU" sz="2400" dirty="0" smtClean="0"/>
              <a:t>метод </a:t>
            </a:r>
            <a:r>
              <a:rPr lang="ru-RU" sz="2400" dirty="0"/>
              <a:t>защиты от ошибок </a:t>
            </a:r>
            <a:r>
              <a:rPr lang="ru-RU" sz="2400" dirty="0" smtClean="0"/>
              <a:t>в учетной системе 1С </a:t>
            </a:r>
            <a:r>
              <a:rPr lang="ru-RU" sz="2400" dirty="0"/>
              <a:t>была выстроена определённая логика работы, которая не позволяет передать в производство </a:t>
            </a:r>
            <a:r>
              <a:rPr lang="ru-RU" sz="2400" dirty="0" smtClean="0"/>
              <a:t>забракованный материал.</a:t>
            </a:r>
            <a:endParaRPr lang="ru-RU" sz="2400" dirty="0"/>
          </a:p>
          <a:p>
            <a:r>
              <a:rPr lang="ru-RU" sz="2400" dirty="0" smtClean="0"/>
              <a:t>Оценочно – потери при отгрузке брака и выдачи в производство  на примере рабочего проекта «Модернизация системы подготовки нефти на КПК   </a:t>
            </a:r>
            <a:r>
              <a:rPr lang="ru-RU" sz="2400" dirty="0"/>
              <a:t>могли бы составлять </a:t>
            </a:r>
            <a:r>
              <a:rPr lang="ru-RU" sz="2400" dirty="0" smtClean="0"/>
              <a:t>  1 863 000 р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64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4. Практика: введение защиты от ошибок при отгрузке товара (отпуск только годного товара)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Документ требование-накладная</a:t>
            </a:r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2326094"/>
            <a:ext cx="813690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83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4. Практика: автоматизация оформления результатов входного контроля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658544" cy="44958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Было: </a:t>
            </a:r>
            <a:r>
              <a:rPr lang="ru-RU" sz="1800" dirty="0" smtClean="0"/>
              <a:t>запись результатов входного контроля вручную в журнал верификации продукции и акт ВКК – 300 позиций в месяц, 300 минут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Было: </a:t>
            </a:r>
            <a:r>
              <a:rPr lang="ru-RU" sz="1800" dirty="0" smtClean="0"/>
              <a:t>поиск данных по входному контролю – 10 раз в месяц, 90 минут</a:t>
            </a:r>
          </a:p>
          <a:p>
            <a:pPr marL="0" indent="0">
              <a:buNone/>
            </a:pPr>
            <a:r>
              <a:rPr lang="ru-RU" sz="1800" dirty="0" smtClean="0"/>
              <a:t>         Журнал входного контроля качества материалов                    Акт проведения ВКК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371" y="2996952"/>
            <a:ext cx="5361440" cy="361314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16216" y="3068960"/>
            <a:ext cx="2242592" cy="368205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3176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4. Практика: автоматизация оформления результатов входного контроля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648" y="1844824"/>
            <a:ext cx="8153400" cy="425117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Стало</a:t>
            </a:r>
            <a:r>
              <a:rPr lang="ru-RU" sz="2400" dirty="0" smtClean="0"/>
              <a:t>: внесение результатов в программу – 300 позиций в месяц, 120 минут, экономия 3 часа работы инженера, 720 рублей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Стало</a:t>
            </a:r>
            <a:r>
              <a:rPr lang="ru-RU" sz="2400" dirty="0" smtClean="0"/>
              <a:t>: поиск данных по входному контролю – 10 раз в месяц, 30</a:t>
            </a:r>
            <a:r>
              <a:rPr lang="en-US" sz="2400" dirty="0" smtClean="0"/>
              <a:t> </a:t>
            </a:r>
            <a:r>
              <a:rPr lang="ru-RU" sz="2400" dirty="0" smtClean="0"/>
              <a:t>минут, экономия 60 минут, 240</a:t>
            </a:r>
            <a:r>
              <a:rPr lang="en-US" sz="2400" dirty="0" smtClean="0"/>
              <a:t> </a:t>
            </a:r>
            <a:r>
              <a:rPr lang="ru-RU" sz="2400" dirty="0" smtClean="0"/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40462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4. Практика: автоматизация оформления результатов входного контроля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Отчет Журнал входного контроля, документ и печатная форма Акта ВКК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36" y="1901517"/>
            <a:ext cx="4896544" cy="28194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88766" y="1852793"/>
            <a:ext cx="3590220" cy="456937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5014" y="4870508"/>
            <a:ext cx="5011564" cy="18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115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5. Рекомендации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Автоматизация процедур:</a:t>
            </a:r>
          </a:p>
          <a:p>
            <a:pPr lvl="1"/>
            <a:r>
              <a:rPr lang="ru-RU" sz="2000" dirty="0" smtClean="0"/>
              <a:t>Определение потерь времени на ручную обработку информации</a:t>
            </a:r>
          </a:p>
          <a:p>
            <a:pPr lvl="1"/>
            <a:r>
              <a:rPr lang="ru-RU" sz="2000" dirty="0" smtClean="0"/>
              <a:t>Оценка необходимости автоматизации</a:t>
            </a:r>
          </a:p>
          <a:p>
            <a:pPr lvl="1"/>
            <a:r>
              <a:rPr lang="ru-RU" sz="2000" dirty="0" smtClean="0"/>
              <a:t>Описание процедуры</a:t>
            </a:r>
          </a:p>
          <a:p>
            <a:pPr lvl="1"/>
            <a:r>
              <a:rPr lang="ru-RU" sz="2000" dirty="0" smtClean="0"/>
              <a:t>Определение перечня данных и формы ввода</a:t>
            </a:r>
          </a:p>
          <a:p>
            <a:pPr lvl="1"/>
            <a:r>
              <a:rPr lang="ru-RU" sz="2000" dirty="0" smtClean="0"/>
              <a:t>Внесение изменений в программу складского учета</a:t>
            </a:r>
          </a:p>
          <a:p>
            <a:pPr lvl="1"/>
            <a:r>
              <a:rPr lang="ru-RU" sz="2000" dirty="0" smtClean="0"/>
              <a:t>Тестирование</a:t>
            </a:r>
          </a:p>
          <a:p>
            <a:r>
              <a:rPr lang="ru-RU" sz="2400" dirty="0" smtClean="0"/>
              <a:t>Ввод защиты от ошибок</a:t>
            </a:r>
          </a:p>
          <a:p>
            <a:pPr lvl="1"/>
            <a:r>
              <a:rPr lang="ru-RU" sz="2000" dirty="0" smtClean="0"/>
              <a:t>Определение рисков ошибочных действий в рабочих процедурах</a:t>
            </a:r>
          </a:p>
          <a:p>
            <a:pPr lvl="1"/>
            <a:r>
              <a:rPr lang="ru-RU" sz="2000" dirty="0" smtClean="0"/>
              <a:t>Оценка последствий от наступления ошибочных действий</a:t>
            </a:r>
          </a:p>
          <a:p>
            <a:pPr lvl="1"/>
            <a:r>
              <a:rPr lang="ru-RU" sz="2000" dirty="0" smtClean="0"/>
              <a:t>Выбор рисков для предотвращения</a:t>
            </a:r>
          </a:p>
          <a:p>
            <a:pPr lvl="1"/>
            <a:r>
              <a:rPr lang="ru-RU" sz="2000" dirty="0" smtClean="0"/>
              <a:t>Разработка методов предотвращения ошибок (пока-</a:t>
            </a:r>
            <a:r>
              <a:rPr lang="ru-RU" sz="2000" dirty="0" err="1" smtClean="0"/>
              <a:t>йоке</a:t>
            </a:r>
            <a:r>
              <a:rPr lang="ru-RU" sz="2000" dirty="0" smtClean="0"/>
              <a:t>) для выбранных рисков</a:t>
            </a:r>
          </a:p>
          <a:p>
            <a:pPr lvl="1"/>
            <a:r>
              <a:rPr lang="ru-RU" sz="2000" dirty="0" smtClean="0"/>
              <a:t>Внесение изменений в программу складского учета</a:t>
            </a:r>
          </a:p>
          <a:p>
            <a:pPr lvl="1"/>
            <a:r>
              <a:rPr lang="ru-RU" sz="2000" dirty="0" smtClean="0"/>
              <a:t>Тестирование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5262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6. Заключение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План дальнейших действий по развертыванию бережливого производства в складском хозяйстве:</a:t>
            </a:r>
          </a:p>
          <a:p>
            <a:r>
              <a:rPr lang="ru-RU" sz="1800" dirty="0" smtClean="0"/>
              <a:t>Определение слабых мест в работе склада Выбор показателей для цифровой оценки текущего состояния Оценка текущего состояния слабых мест (процедур, операций) </a:t>
            </a:r>
            <a:endParaRPr lang="ru-RU" sz="1800" dirty="0"/>
          </a:p>
          <a:p>
            <a:r>
              <a:rPr lang="ru-RU" sz="1800" dirty="0" smtClean="0"/>
              <a:t>Выбор методов повышения эффективности </a:t>
            </a:r>
          </a:p>
          <a:p>
            <a:r>
              <a:rPr lang="ru-RU" sz="1800" dirty="0" smtClean="0"/>
              <a:t>Разработка мероприятий</a:t>
            </a:r>
          </a:p>
          <a:p>
            <a:r>
              <a:rPr lang="ru-RU" sz="1800" dirty="0" smtClean="0"/>
              <a:t>Реализация плана действий</a:t>
            </a:r>
          </a:p>
          <a:p>
            <a:r>
              <a:rPr lang="ru-RU" sz="1800" dirty="0" smtClean="0"/>
              <a:t>Оценка результата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9184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87983"/>
            <a:ext cx="9150889" cy="1219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51208" y="2869484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88" y="201435"/>
            <a:ext cx="1279843" cy="800040"/>
          </a:xfrm>
        </p:spPr>
      </p:pic>
    </p:spTree>
    <p:extLst>
      <p:ext uri="{BB962C8B-B14F-4D97-AF65-F5344CB8AC3E}">
        <p14:creationId xmlns:p14="http://schemas.microsoft.com/office/powerpoint/2010/main" xmlns="" val="177371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1. Актуальность темы. </a:t>
            </a:r>
            <a:br>
              <a:rPr lang="ru-RU" sz="2400" dirty="0" smtClean="0"/>
            </a:br>
            <a:r>
              <a:rPr lang="ru-RU" sz="2400" dirty="0" smtClean="0"/>
              <a:t>Низкая производительность труда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36904" cy="404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73325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материалам специального бюллетеня «Производительность труда в Российской Федерации», №09, июнь 2017, аналитический центр при правительстве РФ, </a:t>
            </a:r>
            <a:r>
              <a:rPr lang="en-US" dirty="0" smtClean="0">
                <a:hlinkClick r:id="rId3"/>
              </a:rPr>
              <a:t>http://ac.gov.ru/files/publication/a/13612.pdf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41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620688"/>
            <a:ext cx="8153400" cy="86409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1. Актуальность темы. Индекс производительности труда по отдельным отраслям</a:t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5957490"/>
            <a:ext cx="6657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данным Федеральной службы государственной статистики РФ</a:t>
            </a:r>
          </a:p>
          <a:p>
            <a:r>
              <a:rPr lang="en-US" dirty="0" smtClean="0">
                <a:hlinkClick r:id="rId3"/>
              </a:rPr>
              <a:t>http://www.gks.ru/free_doc/new_site/vvp/vvp-god/pr-tru.xlsx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942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1. Актуальность темы. Эффективность логистики</a:t>
            </a:r>
            <a:endParaRPr lang="ru-RU" sz="3200" dirty="0"/>
          </a:p>
        </p:txBody>
      </p:sp>
      <p:pic>
        <p:nvPicPr>
          <p:cNvPr id="2050" name="Picture 2" descr="https://i1.wp.com/cerasis.com/wp-content/uploads/2014/06/logistics-efficiency-percentage-of-GDP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" t="12199" r="-169" b="-871"/>
          <a:stretch/>
        </p:blipFill>
        <p:spPr bwMode="auto">
          <a:xfrm>
            <a:off x="324437" y="1966774"/>
            <a:ext cx="3749275" cy="2582277"/>
          </a:xfrm>
          <a:prstGeom prst="rect">
            <a:avLst/>
          </a:prstGeom>
          <a:noFill/>
          <a:effectLst>
            <a:glow rad="228600">
              <a:schemeClr val="tx2">
                <a:lumMod val="50000"/>
                <a:lumOff val="5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614" y="1597442"/>
            <a:ext cx="3463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Доля логистики в объеме ВВП, % </a:t>
            </a:r>
            <a:endParaRPr lang="ru-RU" dirty="0"/>
          </a:p>
        </p:txBody>
      </p:sp>
      <p:pic>
        <p:nvPicPr>
          <p:cNvPr id="2052" name="Picture 4" descr="Logistics performance index: Overall of Russi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8705" y="1988840"/>
            <a:ext cx="5001528" cy="2750841"/>
          </a:xfrm>
          <a:prstGeom prst="rect">
            <a:avLst/>
          </a:prstGeom>
          <a:noFill/>
          <a:effectLst>
            <a:glow rad="228600">
              <a:schemeClr val="bg2">
                <a:lumMod val="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797152"/>
            <a:ext cx="3607078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Источник: </a:t>
            </a:r>
            <a:r>
              <a:rPr lang="en-US" sz="1050" dirty="0" smtClean="0">
                <a:hlinkClick r:id="rId4"/>
              </a:rPr>
              <a:t>http://cerasis.com/2014/06/09/logistics-efficiency/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en-US" sz="1050" dirty="0" smtClean="0">
                <a:hlinkClick r:id="rId5"/>
              </a:rPr>
              <a:t>https://www.capgemini.com/wp-content/uploads/</a:t>
            </a:r>
            <a:r>
              <a:rPr lang="ru-RU" sz="1050" dirty="0" smtClean="0">
                <a:hlinkClick r:id="rId5"/>
              </a:rPr>
              <a:t/>
            </a:r>
            <a:br>
              <a:rPr lang="ru-RU" sz="1050" dirty="0" smtClean="0">
                <a:hlinkClick r:id="rId5"/>
              </a:rPr>
            </a:br>
            <a:r>
              <a:rPr lang="en-US" sz="1050" dirty="0" smtClean="0">
                <a:hlinkClick r:id="rId5"/>
              </a:rPr>
              <a:t>2017/07/2013_Third-Party_Logistics_Study.pdf</a:t>
            </a:r>
            <a:endParaRPr lang="ru-RU" sz="1050" dirty="0" smtClean="0"/>
          </a:p>
          <a:p>
            <a:endParaRPr lang="ru-RU" sz="1050" dirty="0" smtClean="0"/>
          </a:p>
          <a:p>
            <a:endParaRPr lang="ru-RU" sz="10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16217" y="2420888"/>
            <a:ext cx="504056" cy="2448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499992" y="1628800"/>
            <a:ext cx="4283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Общий индекс эффективности логистики: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4797152"/>
            <a:ext cx="18662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Сингапур:	4.1 из 5</a:t>
            </a:r>
          </a:p>
          <a:p>
            <a:r>
              <a:rPr lang="ru-RU" sz="1600" dirty="0" smtClean="0"/>
              <a:t>США: 	3.9 из 5</a:t>
            </a:r>
          </a:p>
          <a:p>
            <a:r>
              <a:rPr lang="ru-RU" sz="1600" dirty="0" smtClean="0"/>
              <a:t>Китай: 	3.5 из 5</a:t>
            </a:r>
            <a:br>
              <a:rPr lang="ru-RU" sz="1600" dirty="0" smtClean="0"/>
            </a:br>
            <a:r>
              <a:rPr lang="ru-RU" sz="1600" dirty="0" smtClean="0"/>
              <a:t>Россия: 	2.58 из 5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456554" y="6165304"/>
            <a:ext cx="46233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Источник: </a:t>
            </a:r>
            <a:r>
              <a:rPr lang="en-US" sz="1100" dirty="0" smtClean="0">
                <a:hlinkClick r:id="rId6"/>
              </a:rPr>
              <a:t>http://mecometer.com/topic/logistics-performance-index-overall/</a:t>
            </a:r>
            <a:endParaRPr lang="ru-RU" sz="1100" dirty="0" smtClean="0"/>
          </a:p>
          <a:p>
            <a:endParaRPr lang="ru-RU" sz="1100" dirty="0" smtClean="0"/>
          </a:p>
        </p:txBody>
      </p:sp>
    </p:spTree>
    <p:extLst>
      <p:ext uri="{BB962C8B-B14F-4D97-AF65-F5344CB8AC3E}">
        <p14:creationId xmlns:p14="http://schemas.microsoft.com/office/powerpoint/2010/main" xmlns="" val="12806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2. Анализ: складское хозяйство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4320" y="1772816"/>
            <a:ext cx="4114800" cy="478539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300" dirty="0" smtClean="0">
                <a:solidFill>
                  <a:srgbClr val="FF0000"/>
                </a:solidFill>
              </a:rPr>
              <a:t>              </a:t>
            </a:r>
            <a:r>
              <a:rPr lang="ru-RU" sz="2300" dirty="0" smtClean="0"/>
              <a:t>Виды складов ООО «Флагман»</a:t>
            </a:r>
            <a:r>
              <a:rPr lang="en-US" sz="2300" dirty="0" smtClean="0"/>
              <a:t>:</a:t>
            </a:r>
            <a:endParaRPr lang="ru-RU" sz="2300" dirty="0" smtClean="0"/>
          </a:p>
          <a:p>
            <a:r>
              <a:rPr lang="ru-RU" sz="2300" dirty="0" smtClean="0"/>
              <a:t>Открытый склад металлопроката  710 </a:t>
            </a:r>
            <a:r>
              <a:rPr lang="ru-RU" sz="2300" dirty="0" err="1" smtClean="0"/>
              <a:t>кв.м</a:t>
            </a:r>
            <a:r>
              <a:rPr lang="ru-RU" sz="2300" dirty="0" smtClean="0"/>
              <a:t>. </a:t>
            </a:r>
          </a:p>
          <a:p>
            <a:r>
              <a:rPr lang="ru-RU" sz="2300" dirty="0" smtClean="0"/>
              <a:t>Открытый склад готовой продукции </a:t>
            </a:r>
          </a:p>
          <a:p>
            <a:r>
              <a:rPr lang="ru-RU" sz="2300" dirty="0" smtClean="0"/>
              <a:t>732 </a:t>
            </a:r>
            <a:r>
              <a:rPr lang="ru-RU" sz="2300" dirty="0" err="1" smtClean="0"/>
              <a:t>кв.м</a:t>
            </a:r>
            <a:r>
              <a:rPr lang="ru-RU" sz="2300" dirty="0" smtClean="0"/>
              <a:t>.</a:t>
            </a:r>
          </a:p>
          <a:p>
            <a:r>
              <a:rPr lang="ru-RU" sz="2300" dirty="0" smtClean="0"/>
              <a:t>Крытый ангар материалов общества  220 </a:t>
            </a:r>
            <a:r>
              <a:rPr lang="ru-RU" sz="2300" dirty="0" err="1" smtClean="0"/>
              <a:t>кв.м</a:t>
            </a:r>
            <a:r>
              <a:rPr lang="ru-RU" sz="2300" dirty="0" smtClean="0"/>
              <a:t>.</a:t>
            </a:r>
          </a:p>
          <a:p>
            <a:r>
              <a:rPr lang="ru-RU" sz="2300" dirty="0"/>
              <a:t>Крытый ангар материалов </a:t>
            </a:r>
            <a:r>
              <a:rPr lang="ru-RU" sz="2300" dirty="0" smtClean="0"/>
              <a:t>заказчика  </a:t>
            </a:r>
            <a:r>
              <a:rPr lang="ru-RU" sz="2300" dirty="0"/>
              <a:t>220 </a:t>
            </a:r>
            <a:r>
              <a:rPr lang="ru-RU" sz="2300" dirty="0" err="1"/>
              <a:t>кв.м</a:t>
            </a:r>
            <a:r>
              <a:rPr lang="ru-RU" sz="2300" dirty="0" smtClean="0"/>
              <a:t>.</a:t>
            </a:r>
          </a:p>
          <a:p>
            <a:r>
              <a:rPr lang="ru-RU" sz="2300" dirty="0" smtClean="0"/>
              <a:t>Склад хранения ,прокалки и выдачи электродов 30 </a:t>
            </a:r>
            <a:r>
              <a:rPr lang="ru-RU" sz="2300" dirty="0" err="1" smtClean="0"/>
              <a:t>кв.м</a:t>
            </a:r>
            <a:r>
              <a:rPr lang="ru-RU" sz="2300" dirty="0" smtClean="0"/>
              <a:t>.</a:t>
            </a:r>
          </a:p>
          <a:p>
            <a:r>
              <a:rPr lang="ru-RU" sz="2300" dirty="0" smtClean="0"/>
              <a:t>Склад ЛКМ</a:t>
            </a:r>
            <a:r>
              <a:rPr lang="en-US" sz="2300" dirty="0" smtClean="0"/>
              <a:t> 30 </a:t>
            </a:r>
            <a:r>
              <a:rPr lang="ru-RU" sz="2300" dirty="0" err="1" smtClean="0"/>
              <a:t>кв.м</a:t>
            </a:r>
            <a:r>
              <a:rPr lang="ru-RU" sz="2300" dirty="0" smtClean="0"/>
              <a:t>.</a:t>
            </a:r>
          </a:p>
          <a:p>
            <a:r>
              <a:rPr lang="ru-RU" sz="2300" dirty="0" smtClean="0"/>
              <a:t>Склад спецодежды 60 </a:t>
            </a:r>
            <a:r>
              <a:rPr lang="ru-RU" sz="2300" dirty="0" err="1" smtClean="0"/>
              <a:t>кв.м</a:t>
            </a:r>
            <a:r>
              <a:rPr lang="ru-RU" sz="2300" dirty="0" smtClean="0"/>
              <a:t>.</a:t>
            </a:r>
          </a:p>
          <a:p>
            <a:r>
              <a:rPr lang="ru-RU" sz="2300" dirty="0" smtClean="0"/>
              <a:t>Склад метизов 30 </a:t>
            </a:r>
            <a:r>
              <a:rPr lang="ru-RU" sz="2300" dirty="0" err="1" smtClean="0"/>
              <a:t>кв.м</a:t>
            </a:r>
            <a:r>
              <a:rPr lang="ru-RU" sz="2300" dirty="0" smtClean="0"/>
              <a:t>.</a:t>
            </a:r>
          </a:p>
          <a:p>
            <a:r>
              <a:rPr lang="ru-RU" sz="2300" dirty="0" smtClean="0"/>
              <a:t>Склад теплоизоляции 60 </a:t>
            </a:r>
            <a:r>
              <a:rPr lang="ru-RU" sz="2300" dirty="0" err="1" smtClean="0"/>
              <a:t>кв.м</a:t>
            </a:r>
            <a:r>
              <a:rPr lang="ru-RU" sz="2300" dirty="0" smtClean="0"/>
              <a:t>.</a:t>
            </a:r>
          </a:p>
          <a:p>
            <a:r>
              <a:rPr lang="ru-RU" sz="2300" dirty="0" smtClean="0"/>
              <a:t>Склад ПИЛ  30 </a:t>
            </a:r>
            <a:r>
              <a:rPr lang="ru-RU" sz="2300" dirty="0" err="1" smtClean="0"/>
              <a:t>кв.м</a:t>
            </a:r>
            <a:r>
              <a:rPr lang="ru-RU" sz="2300" dirty="0" smtClean="0"/>
              <a:t>.</a:t>
            </a:r>
          </a:p>
          <a:p>
            <a:r>
              <a:rPr lang="ru-RU" sz="2300" dirty="0" smtClean="0"/>
              <a:t>Склад алюминия 40 </a:t>
            </a:r>
            <a:r>
              <a:rPr lang="ru-RU" sz="2300" dirty="0" err="1" smtClean="0"/>
              <a:t>кв.м</a:t>
            </a:r>
            <a:endParaRPr lang="ru-RU" sz="2300" dirty="0"/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511256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   </a:t>
            </a:r>
            <a:r>
              <a:rPr lang="ru-RU" dirty="0" smtClean="0"/>
              <a:t>Фото  складов   </a:t>
            </a:r>
            <a:endParaRPr lang="en-US" dirty="0" smtClean="0"/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59483" y="2133807"/>
            <a:ext cx="3707904" cy="105118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13435" y="3517440"/>
            <a:ext cx="2386608" cy="129614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02054" y="3653360"/>
            <a:ext cx="2010611" cy="129614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58586" y="5318407"/>
            <a:ext cx="3515408" cy="120226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049745" y="5169714"/>
            <a:ext cx="1906140" cy="127426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323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2. Анализ: группы товаров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3"/>
            <a:ext cx="822960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   </a:t>
            </a:r>
            <a:r>
              <a:rPr lang="ru-RU" sz="1600" dirty="0" smtClean="0"/>
              <a:t>Группы </a:t>
            </a:r>
            <a:r>
              <a:rPr lang="ru-RU" sz="1600" dirty="0"/>
              <a:t>товаров </a:t>
            </a:r>
            <a:r>
              <a:rPr lang="ru-RU" sz="1600" dirty="0" smtClean="0"/>
              <a:t>компании ООО Флагман </a:t>
            </a:r>
            <a:r>
              <a:rPr lang="en-US" sz="1600" dirty="0" smtClean="0"/>
              <a:t>:</a:t>
            </a:r>
          </a:p>
          <a:p>
            <a:r>
              <a:rPr lang="ru-RU" sz="1600" dirty="0" smtClean="0"/>
              <a:t>металлопрокат, трубный материал, фитинги , запорная арматура, тепло гидроизоляция ,сварочный материал, сиз, инертный материал</a:t>
            </a:r>
            <a:r>
              <a:rPr lang="en-US" sz="1600" dirty="0" smtClean="0"/>
              <a:t> </a:t>
            </a:r>
            <a:r>
              <a:rPr lang="ru-RU" sz="1600" dirty="0" smtClean="0"/>
              <a:t>,готовая продукция.</a:t>
            </a:r>
          </a:p>
          <a:p>
            <a:r>
              <a:rPr lang="ru-RU" sz="1600" dirty="0" smtClean="0"/>
              <a:t>Количество поступлений</a:t>
            </a:r>
            <a:r>
              <a:rPr lang="en-US" sz="1600" dirty="0" smtClean="0"/>
              <a:t> </a:t>
            </a:r>
            <a:r>
              <a:rPr lang="ru-RU" sz="1600" dirty="0"/>
              <a:t>за год  </a:t>
            </a:r>
            <a:r>
              <a:rPr lang="ru-RU" sz="1600" dirty="0" smtClean="0"/>
              <a:t>- 4200 </a:t>
            </a:r>
          </a:p>
          <a:p>
            <a:r>
              <a:rPr lang="ru-RU" sz="1600" dirty="0"/>
              <a:t>Количество отгрузок за год - 2190</a:t>
            </a:r>
          </a:p>
          <a:p>
            <a:pPr marL="0" indent="0">
              <a:buNone/>
            </a:pPr>
            <a:r>
              <a:rPr lang="ru-RU" sz="1600" dirty="0" smtClean="0"/>
              <a:t>Пример хранение товаров на складе</a:t>
            </a:r>
            <a:r>
              <a:rPr lang="en-US" sz="1600" dirty="0" smtClean="0"/>
              <a:t>: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08520" y="4077072"/>
            <a:ext cx="2785386" cy="223811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9130" y="2743882"/>
            <a:ext cx="3234740" cy="225277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76866" y="3452984"/>
            <a:ext cx="3136423" cy="225628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xmlns="" val="34709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2. Анализ: персонал отдела ОМТС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153400" cy="44958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ИТР </a:t>
            </a:r>
            <a:r>
              <a:rPr lang="ru-RU" sz="2000" dirty="0"/>
              <a:t> </a:t>
            </a:r>
            <a:r>
              <a:rPr lang="ru-RU" sz="2000" dirty="0" smtClean="0"/>
              <a:t>состав 8 чел</a:t>
            </a:r>
          </a:p>
          <a:p>
            <a:r>
              <a:rPr lang="ru-RU" sz="2000" dirty="0" smtClean="0"/>
              <a:t>Складские работники  6 чел </a:t>
            </a:r>
          </a:p>
          <a:p>
            <a:r>
              <a:rPr lang="ru-RU" sz="2000" dirty="0" smtClean="0"/>
              <a:t>Техник базы данных  2 чел</a:t>
            </a:r>
          </a:p>
          <a:p>
            <a:r>
              <a:rPr lang="ru-RU" sz="2000" dirty="0" smtClean="0"/>
              <a:t>Экономист ОМТС  3 чел</a:t>
            </a:r>
          </a:p>
          <a:p>
            <a:r>
              <a:rPr lang="ru-RU" sz="2000" dirty="0" smtClean="0"/>
              <a:t>Показатель текучести персонала за год  10 %</a:t>
            </a:r>
          </a:p>
          <a:p>
            <a:pPr marL="0" indent="0">
              <a:buNone/>
            </a:pPr>
            <a:r>
              <a:rPr lang="ru-RU" sz="1400" dirty="0" smtClean="0"/>
              <a:t>                                                                                                                                   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Организационная структура 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70634" y="3789040"/>
            <a:ext cx="4999862" cy="2952328"/>
          </a:xfrm>
          <a:prstGeom prst="rect">
            <a:avLst/>
          </a:prstGeom>
          <a:effectLst>
            <a:glow rad="228600">
              <a:schemeClr val="tx2">
                <a:lumMod val="50000"/>
                <a:lumOff val="5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12790202"/>
              </p:ext>
            </p:extLst>
          </p:nvPr>
        </p:nvGraphicFramePr>
        <p:xfrm>
          <a:off x="179512" y="3863181"/>
          <a:ext cx="3600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00033" y="4725144"/>
            <a:ext cx="1790476" cy="1714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394601" y="4801432"/>
            <a:ext cx="1185886" cy="3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65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3. Теория. Влияние логистики на общие результаты бизнеса: запасы и затраты времени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dirty="0" smtClean="0"/>
              <a:t>Сквозное управление позволяет сократить материальные запасы </a:t>
            </a:r>
          </a:p>
          <a:p>
            <a:r>
              <a:rPr lang="ru-RU" dirty="0" smtClean="0"/>
              <a:t>на 30-70%% (Европейская промышленная ассоциация)</a:t>
            </a:r>
          </a:p>
          <a:p>
            <a:r>
              <a:rPr lang="ru-RU" dirty="0" smtClean="0"/>
              <a:t>на 30-50%% (промышленная ассоциация США)</a:t>
            </a:r>
          </a:p>
          <a:p>
            <a:pPr marL="0" indent="0">
              <a:buNone/>
            </a:pPr>
            <a:r>
              <a:rPr lang="ru-RU" sz="3600" dirty="0" smtClean="0"/>
              <a:t>Виды потерь:</a:t>
            </a:r>
          </a:p>
          <a:p>
            <a:r>
              <a:rPr lang="ru-RU" dirty="0" smtClean="0"/>
              <a:t>Расходы на содержание запасов составляют 50% издержек на логистику (включая административные расходы, потери от порчи и кражи товара)</a:t>
            </a:r>
          </a:p>
          <a:p>
            <a:r>
              <a:rPr lang="ru-RU" dirty="0" smtClean="0"/>
              <a:t>Расходы на содержание запасов в производстве составляет 25-30% издержек на производство</a:t>
            </a:r>
          </a:p>
          <a:p>
            <a:r>
              <a:rPr lang="ru-RU" dirty="0" smtClean="0"/>
              <a:t>10-50% от всех активов компании находятся в запасах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sz="3600" dirty="0" smtClean="0"/>
              <a:t>В общих затратах времени на движение товара от первичного источника сырья до конечного потребителя:</a:t>
            </a:r>
          </a:p>
          <a:p>
            <a:r>
              <a:rPr lang="ru-RU" dirty="0" smtClean="0"/>
              <a:t>2-5% - затраты на производство</a:t>
            </a:r>
          </a:p>
          <a:p>
            <a:r>
              <a:rPr lang="ru-RU" dirty="0" smtClean="0"/>
              <a:t>95% - хранение, складские, погрузочно-разгрузочные и другие логистические операции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3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3. Теория. Основы бережливого производства и инструментарий для повышения эффективности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Ценность</a:t>
            </a:r>
            <a:r>
              <a:rPr lang="ru-RU" sz="1800" dirty="0" smtClean="0"/>
              <a:t> – полезность, присущая продукту с точки зрения клиента и находящая отражение в цене продаж и рыночном спросе</a:t>
            </a:r>
          </a:p>
          <a:p>
            <a:r>
              <a:rPr lang="ru-RU" sz="1800" dirty="0" smtClean="0"/>
              <a:t>7 видов потерь:</a:t>
            </a:r>
          </a:p>
          <a:p>
            <a:pPr lvl="1"/>
            <a:r>
              <a:rPr lang="ru-RU" sz="1600" dirty="0" smtClean="0"/>
              <a:t>Дефекты</a:t>
            </a:r>
          </a:p>
          <a:p>
            <a:pPr lvl="1"/>
            <a:r>
              <a:rPr lang="ru-RU" sz="1600" dirty="0" smtClean="0"/>
              <a:t>Запасы</a:t>
            </a:r>
          </a:p>
          <a:p>
            <a:pPr lvl="1"/>
            <a:r>
              <a:rPr lang="ru-RU" sz="1600" dirty="0" smtClean="0"/>
              <a:t>Движения людей </a:t>
            </a:r>
          </a:p>
          <a:p>
            <a:pPr lvl="1"/>
            <a:r>
              <a:rPr lang="ru-RU" sz="1600" dirty="0" smtClean="0"/>
              <a:t>Перемещение материалов</a:t>
            </a:r>
          </a:p>
          <a:p>
            <a:pPr lvl="1"/>
            <a:r>
              <a:rPr lang="ru-RU" sz="1600" dirty="0" smtClean="0"/>
              <a:t>Ожидание</a:t>
            </a:r>
          </a:p>
          <a:p>
            <a:pPr lvl="1"/>
            <a:r>
              <a:rPr lang="ru-RU" sz="1600" dirty="0" smtClean="0"/>
              <a:t>Излишняя обработка</a:t>
            </a:r>
          </a:p>
          <a:p>
            <a:pPr lvl="1"/>
            <a:r>
              <a:rPr lang="ru-RU" sz="1600" dirty="0" smtClean="0"/>
              <a:t>Перепроизводство</a:t>
            </a:r>
          </a:p>
          <a:p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2564904"/>
            <a:ext cx="49685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Инструменты бережливого производства </a:t>
            </a:r>
            <a:br>
              <a:rPr lang="ru-RU" dirty="0" smtClean="0"/>
            </a:br>
            <a:r>
              <a:rPr lang="ru-RU" dirty="0" smtClean="0"/>
              <a:t>для повышения эффективности логистики: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Точно вовремя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Вытягивание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Принцип супермаркета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Маршруты по принципу «молоковоза»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Визуальный менеджмент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Организация рабочего пространства (</a:t>
            </a:r>
            <a:r>
              <a:rPr lang="en-US" dirty="0" smtClean="0"/>
              <a:t>5S</a:t>
            </a:r>
            <a:r>
              <a:rPr lang="ru-RU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Стандартизация складских операций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Структурирование запасов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Зонирование склада</a:t>
            </a:r>
          </a:p>
        </p:txBody>
      </p:sp>
    </p:spTree>
    <p:extLst>
      <p:ext uri="{BB962C8B-B14F-4D97-AF65-F5344CB8AC3E}">
        <p14:creationId xmlns:p14="http://schemas.microsoft.com/office/powerpoint/2010/main" xmlns="" val="202124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быч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5657</TotalTime>
  <Words>785</Words>
  <Application>Microsoft Office PowerPoint</Application>
  <PresentationFormat>Экран (4:3)</PresentationFormat>
  <Paragraphs>127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Обычная</vt:lpstr>
      <vt:lpstr>1_Обычная</vt:lpstr>
      <vt:lpstr>Слайд 1</vt:lpstr>
      <vt:lpstr>1. Актуальность темы.  Низкая производительность труда</vt:lpstr>
      <vt:lpstr>1. Актуальность темы. Индекс производительности труда по отдельным отраслям </vt:lpstr>
      <vt:lpstr>1. Актуальность темы. Эффективность логистики</vt:lpstr>
      <vt:lpstr>2. Анализ: складское хозяйство</vt:lpstr>
      <vt:lpstr>2. Анализ: группы товаров</vt:lpstr>
      <vt:lpstr>2. Анализ: персонал отдела ОМТС </vt:lpstr>
      <vt:lpstr>3. Теория. Влияние логистики на общие результаты бизнеса: запасы и затраты времени</vt:lpstr>
      <vt:lpstr>3. Теория. Основы бережливого производства и инструментарий для повышения эффективности</vt:lpstr>
      <vt:lpstr>4. Практика: введение защиты от ошибок при отгрузке товара (отпуск только годного товара)</vt:lpstr>
      <vt:lpstr>4. Практика: введение защиты от ошибок при отгрузке товара (отпуск только годного товара)</vt:lpstr>
      <vt:lpstr>4. Практика: автоматизация оформления результатов входного контроля</vt:lpstr>
      <vt:lpstr>4. Практика: автоматизация оформления результатов входного контроля</vt:lpstr>
      <vt:lpstr>4. Практика: автоматизация оформления результатов входного контроля</vt:lpstr>
      <vt:lpstr>5. Рекомендации</vt:lpstr>
      <vt:lpstr>6. Заключение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katya</cp:lastModifiedBy>
  <cp:revision>356</cp:revision>
  <cp:lastPrinted>2016-10-18T10:34:23Z</cp:lastPrinted>
  <dcterms:created xsi:type="dcterms:W3CDTF">2016-10-04T08:02:03Z</dcterms:created>
  <dcterms:modified xsi:type="dcterms:W3CDTF">2018-04-06T07:11:12Z</dcterms:modified>
</cp:coreProperties>
</file>