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9" r:id="rId10"/>
    <p:sldId id="264" r:id="rId11"/>
    <p:sldId id="286" r:id="rId12"/>
    <p:sldId id="272" r:id="rId13"/>
    <p:sldId id="265" r:id="rId14"/>
    <p:sldId id="266" r:id="rId15"/>
    <p:sldId id="268" r:id="rId16"/>
    <p:sldId id="269" r:id="rId17"/>
    <p:sldId id="270" r:id="rId18"/>
    <p:sldId id="290" r:id="rId19"/>
    <p:sldId id="294" r:id="rId20"/>
    <p:sldId id="295" r:id="rId21"/>
    <p:sldId id="273" r:id="rId22"/>
    <p:sldId id="274" r:id="rId23"/>
    <p:sldId id="278" r:id="rId24"/>
    <p:sldId id="283" r:id="rId25"/>
    <p:sldId id="284" r:id="rId26"/>
    <p:sldId id="287" r:id="rId27"/>
    <p:sldId id="276" r:id="rId28"/>
    <p:sldId id="285" r:id="rId29"/>
    <p:sldId id="280" r:id="rId30"/>
    <p:sldId id="281" r:id="rId31"/>
    <p:sldId id="279" r:id="rId32"/>
    <p:sldId id="277" r:id="rId33"/>
    <p:sldId id="291" r:id="rId34"/>
    <p:sldId id="292" r:id="rId35"/>
    <p:sldId id="293" r:id="rId36"/>
    <p:sldId id="29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770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D\Desktop\&#1044;&#1080;&#1089;&#1077;&#1088;&#1090;&#1072;&#1094;&#1080;&#1103;\&#1048;&#1085;&#1076;&#1080;&#1082;&#1072;&#1090;&#1086;&#1088;&#1099;%20&#1055;&#1088;&#1086;&#1094;&#1077;&#1089;&#1089;&#1072;%20&#1089;&#1085;&#1072;&#1073;&#1078;&#1077;&#1085;&#1080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\Desktop\&#1044;&#1080;&#1089;&#1077;&#1088;&#1090;&#1072;&#1094;&#1080;&#1103;\&#1048;&#1085;&#1076;&#1080;&#1082;&#1072;&#1090;&#1086;&#1088;&#1099;%20&#1055;&#1088;&#1086;&#1094;&#1077;&#1089;&#1089;&#1072;%20&#1089;&#1085;&#1072;&#1073;&#1078;&#1077;&#1085;&#1080;&#110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sbros\Desktop\&#1044;&#1080;&#1089;&#1089;&#1077;&#1088;&#1090;&#1072;&#1094;&#1080;&#1103;,%20&#1086;&#1089;&#1090;&#1072;&#1074;&#1080;&#1090;&#1100;%20&#1057;&#1077;&#1088;&#1075;&#1077;&#1081;!!!!\15-01-2018_15-29-14\&#1054;&#1073;&#1077;&#1089;&#1087;&#1077;&#1095;&#1077;&#1085;&#1085;&#1086;&#1089;&#1090;&#1100;%20&#1048;&#1078;&#1077;&#1074;&#1089;&#1082;%202016-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\Desktop\&#1044;&#1080;&#1089;&#1077;&#1088;&#1090;&#1072;&#1094;&#1080;&#1103;\&#1048;&#1085;&#1076;&#1080;&#1082;&#1072;&#1090;&#1086;&#1088;&#1099;%20&#1055;&#1088;&#1086;&#1094;&#1077;&#1089;&#1089;&#1072;%20&#1089;&#1085;&#1072;&#1073;&#1078;&#1077;&#1085;&#1080;&#1103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\Desktop\&#1044;&#1080;&#1089;&#1077;&#1088;&#1090;&#1072;&#1094;&#1080;&#1103;\&#1048;&#1085;&#1076;&#1080;&#1082;&#1072;&#1090;&#1086;&#1088;&#1099;%20&#1055;&#1088;&#1086;&#1094;&#1077;&#1089;&#1089;&#1072;%20&#1089;&#1085;&#1072;&#1073;&#1078;&#1077;&#1085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Кол-во</a:t>
            </a:r>
            <a:r>
              <a:rPr lang="ru-RU" sz="1600" baseline="0" dirty="0" smtClean="0"/>
              <a:t> переведенных ПКИ (отечественные)  в  разрезе года 2017 год., </a:t>
            </a:r>
            <a:r>
              <a:rPr lang="ru-RU" sz="1600" baseline="0" dirty="0" err="1" smtClean="0"/>
              <a:t>шт</a:t>
            </a:r>
            <a:r>
              <a:rPr lang="ru-RU" sz="1600" baseline="0" dirty="0" smtClean="0"/>
              <a:t> </a:t>
            </a:r>
            <a:endParaRPr lang="ru-RU" sz="1600" dirty="0"/>
          </a:p>
        </c:rich>
      </c:tx>
      <c:layout>
        <c:manualLayout>
          <c:xMode val="edge"/>
          <c:yMode val="edge"/>
          <c:x val="7.9604250321392872E-2"/>
          <c:y val="1.6496544428571392E-2"/>
        </c:manualLayout>
      </c:layout>
    </c:title>
    <c:plotArea>
      <c:layout>
        <c:manualLayout>
          <c:layoutTarget val="inner"/>
          <c:xMode val="edge"/>
          <c:yMode val="edge"/>
          <c:x val="0.1451168366116502"/>
          <c:y val="0.19545346025382523"/>
          <c:w val="0.69202916847622997"/>
          <c:h val="0.6882547980913887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Отечественные ПКИ, шт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Лист1!$A$2:$A$16</c:f>
              <c:numCache>
                <c:formatCode>mmm/yy</c:formatCode>
                <c:ptCount val="15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  <c:pt idx="4">
                  <c:v>42767</c:v>
                </c:pt>
                <c:pt idx="5">
                  <c:v>42795</c:v>
                </c:pt>
                <c:pt idx="6">
                  <c:v>42826</c:v>
                </c:pt>
                <c:pt idx="7">
                  <c:v>42856</c:v>
                </c:pt>
                <c:pt idx="8">
                  <c:v>42887</c:v>
                </c:pt>
                <c:pt idx="9">
                  <c:v>42917</c:v>
                </c:pt>
                <c:pt idx="10">
                  <c:v>42948</c:v>
                </c:pt>
                <c:pt idx="11">
                  <c:v>42979</c:v>
                </c:pt>
                <c:pt idx="12">
                  <c:v>43009</c:v>
                </c:pt>
                <c:pt idx="13">
                  <c:v>43040</c:v>
                </c:pt>
                <c:pt idx="14">
                  <c:v>43070</c:v>
                </c:pt>
              </c:numCache>
            </c:num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4</c:v>
                </c:pt>
                <c:pt idx="1">
                  <c:v>4</c:v>
                </c:pt>
                <c:pt idx="2">
                  <c:v>18</c:v>
                </c:pt>
                <c:pt idx="3">
                  <c:v>29</c:v>
                </c:pt>
                <c:pt idx="4">
                  <c:v>47</c:v>
                </c:pt>
                <c:pt idx="5">
                  <c:v>29</c:v>
                </c:pt>
                <c:pt idx="6">
                  <c:v>3</c:v>
                </c:pt>
                <c:pt idx="7">
                  <c:v>11</c:v>
                </c:pt>
                <c:pt idx="8">
                  <c:v>5</c:v>
                </c:pt>
                <c:pt idx="9">
                  <c:v>19</c:v>
                </c:pt>
                <c:pt idx="10">
                  <c:v>13</c:v>
                </c:pt>
                <c:pt idx="11">
                  <c:v>29</c:v>
                </c:pt>
                <c:pt idx="12">
                  <c:v>32</c:v>
                </c:pt>
                <c:pt idx="13">
                  <c:v>18</c:v>
                </c:pt>
                <c:pt idx="14">
                  <c:v>22</c:v>
                </c:pt>
              </c:numCache>
            </c:numRef>
          </c:val>
        </c:ser>
        <c:dLbls/>
        <c:axId val="83261312"/>
        <c:axId val="83262848"/>
      </c:barChart>
      <c:dateAx>
        <c:axId val="83261312"/>
        <c:scaling>
          <c:orientation val="minMax"/>
        </c:scaling>
        <c:axPos val="b"/>
        <c:numFmt formatCode="mmm/yy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3262848"/>
        <c:crosses val="autoZero"/>
        <c:auto val="1"/>
        <c:lblOffset val="100"/>
        <c:baseTimeUnit val="months"/>
      </c:dateAx>
      <c:valAx>
        <c:axId val="83262848"/>
        <c:scaling>
          <c:orientation val="minMax"/>
        </c:scaling>
        <c:axPos val="l"/>
        <c:majorGridlines/>
        <c:numFmt formatCode="General" sourceLinked="1"/>
        <c:tickLblPos val="nextTo"/>
        <c:crossAx val="83261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/>
              <a:t>Кол-во</a:t>
            </a:r>
            <a:r>
              <a:rPr lang="ru-RU" sz="1600" baseline="0"/>
              <a:t> переведенных позиций по месяцам,2017+2018 год</a:t>
            </a:r>
            <a:endParaRPr lang="ru-RU" sz="1600"/>
          </a:p>
        </c:rich>
      </c:tx>
    </c:title>
    <c:plotArea>
      <c:layout>
        <c:manualLayout>
          <c:layoutTarget val="inner"/>
          <c:xMode val="edge"/>
          <c:yMode val="edge"/>
          <c:x val="5.6363486624199391E-2"/>
          <c:y val="0.16214858980777691"/>
          <c:w val="0.88822034353482082"/>
          <c:h val="0.71786870571814354"/>
        </c:manualLayout>
      </c:layout>
      <c:lineChart>
        <c:grouping val="standard"/>
        <c:ser>
          <c:idx val="0"/>
          <c:order val="0"/>
          <c:tx>
            <c:strRef>
              <c:f>'[Индикаторы Процесса снабжения.xlsx]Кол-во переведенных позиций'!$G$3</c:f>
              <c:strCache>
                <c:ptCount val="1"/>
                <c:pt idx="0">
                  <c:v>Кол-во переведенных позиций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'[Индикаторы Процесса снабжения.xlsx]Кол-во переведенных позиций'!$F$4:$F$17</c:f>
              <c:numCache>
                <c:formatCode>mmm\-yy</c:formatCode>
                <c:ptCount val="14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</c:numCache>
            </c:numRef>
          </c:cat>
          <c:val>
            <c:numRef>
              <c:f>'[Индикаторы Процесса снабжения.xlsx]Кол-во переведенных позиций'!$G$4:$G$17</c:f>
              <c:numCache>
                <c:formatCode>General</c:formatCode>
                <c:ptCount val="14"/>
                <c:pt idx="0">
                  <c:v>55</c:v>
                </c:pt>
                <c:pt idx="1">
                  <c:v>102</c:v>
                </c:pt>
                <c:pt idx="2">
                  <c:v>131</c:v>
                </c:pt>
                <c:pt idx="3">
                  <c:v>134</c:v>
                </c:pt>
                <c:pt idx="4">
                  <c:v>145</c:v>
                </c:pt>
                <c:pt idx="5">
                  <c:v>150</c:v>
                </c:pt>
                <c:pt idx="6">
                  <c:v>155</c:v>
                </c:pt>
                <c:pt idx="7">
                  <c:v>168</c:v>
                </c:pt>
                <c:pt idx="8">
                  <c:v>197</c:v>
                </c:pt>
                <c:pt idx="9">
                  <c:v>229</c:v>
                </c:pt>
                <c:pt idx="10">
                  <c:v>247</c:v>
                </c:pt>
                <c:pt idx="11">
                  <c:v>268</c:v>
                </c:pt>
                <c:pt idx="12">
                  <c:v>279</c:v>
                </c:pt>
                <c:pt idx="13">
                  <c:v>280</c:v>
                </c:pt>
              </c:numCache>
            </c:numRef>
          </c:val>
        </c:ser>
        <c:dLbls/>
        <c:marker val="1"/>
        <c:axId val="78444416"/>
        <c:axId val="78445952"/>
      </c:lineChart>
      <c:dateAx>
        <c:axId val="78444416"/>
        <c:scaling>
          <c:orientation val="minMax"/>
        </c:scaling>
        <c:axPos val="b"/>
        <c:numFmt formatCode="mmm\-yy" sourceLinked="1"/>
        <c:tickLblPos val="nextTo"/>
        <c:crossAx val="78445952"/>
        <c:crosses val="autoZero"/>
        <c:auto val="1"/>
        <c:lblOffset val="100"/>
        <c:baseTimeUnit val="months"/>
      </c:dateAx>
      <c:valAx>
        <c:axId val="78445952"/>
        <c:scaling>
          <c:orientation val="minMax"/>
          <c:max val="1000"/>
          <c:min val="0"/>
        </c:scaling>
        <c:axPos val="l"/>
        <c:majorGridlines/>
        <c:numFmt formatCode="General" sourceLinked="1"/>
        <c:tickLblPos val="nextTo"/>
        <c:crossAx val="78444416"/>
        <c:crosses val="autoZero"/>
        <c:crossBetween val="between"/>
        <c:majorUnit val="100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Кол-в</a:t>
            </a:r>
            <a:r>
              <a:rPr lang="ru-RU" sz="1600" baseline="0" dirty="0" smtClean="0"/>
              <a:t>о переведенных позиций Отечественные  </a:t>
            </a:r>
            <a:endParaRPr lang="ru-RU" sz="1600" dirty="0"/>
          </a:p>
        </c:rich>
      </c:tx>
      <c:layout>
        <c:manualLayout>
          <c:xMode val="edge"/>
          <c:yMode val="edge"/>
          <c:x val="0.21704532829685591"/>
          <c:y val="1.6758862403141693E-2"/>
        </c:manualLayout>
      </c:layout>
    </c:title>
    <c:plotArea>
      <c:layout>
        <c:manualLayout>
          <c:layoutTarget val="inner"/>
          <c:xMode val="edge"/>
          <c:yMode val="edge"/>
          <c:x val="0.19393008911708237"/>
          <c:y val="0.14921246542659902"/>
          <c:w val="0.71473581308426126"/>
          <c:h val="0.666484914384646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Отечественные ПКИ, шт.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2"/>
                <c:pt idx="0">
                  <c:v>Переведенно ПКИ</c:v>
                </c:pt>
                <c:pt idx="1">
                  <c:v>Всего материалов ( ПКИ)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261</c:v>
                </c:pt>
                <c:pt idx="1">
                  <c:v>534</c:v>
                </c:pt>
              </c:numCache>
            </c:numRef>
          </c:val>
        </c:ser>
        <c:dLbls/>
        <c:axId val="103920384"/>
        <c:axId val="103921920"/>
      </c:barChart>
      <c:catAx>
        <c:axId val="103920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03921920"/>
        <c:crosses val="autoZero"/>
        <c:auto val="1"/>
        <c:lblAlgn val="ctr"/>
        <c:lblOffset val="100"/>
      </c:catAx>
      <c:valAx>
        <c:axId val="1039219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03920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переведенных позиций Импорт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2"/>
                <c:pt idx="0">
                  <c:v>Перееденно ПКИ </c:v>
                </c:pt>
                <c:pt idx="1">
                  <c:v>Всего материриалов ( ПКИ)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227</c:v>
                </c:pt>
              </c:numCache>
            </c:numRef>
          </c:val>
        </c:ser>
        <c:dLbls/>
        <c:axId val="79103488"/>
        <c:axId val="79105024"/>
      </c:barChart>
      <c:catAx>
        <c:axId val="791034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105024"/>
        <c:crosses val="autoZero"/>
        <c:auto val="1"/>
        <c:lblAlgn val="ctr"/>
        <c:lblOffset val="100"/>
      </c:catAx>
      <c:valAx>
        <c:axId val="79105024"/>
        <c:scaling>
          <c:orientation val="minMax"/>
        </c:scaling>
        <c:axPos val="l"/>
        <c:majorGridlines/>
        <c:numFmt formatCode="General" sourceLinked="1"/>
        <c:tickLblPos val="nextTo"/>
        <c:crossAx val="79103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Оборачиваемость всего склада</a:t>
            </a:r>
            <a:r>
              <a:rPr lang="ru-RU" baseline="0"/>
              <a:t> 2016-2017 год.</a:t>
            </a:r>
            <a:endParaRPr lang="ru-RU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'[Индикаторы Процесса снабжения.xlsx]Оборачиваемость по складу '!$B$21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'[Индикаторы Процесса снабжения.xlsx]Оборачиваемость по складу '!$A$22:$A$33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'[Индикаторы Процесса снабжения.xlsx]Оборачиваемость по складу '!$B$22:$B$33</c:f>
              <c:numCache>
                <c:formatCode>General</c:formatCode>
                <c:ptCount val="12"/>
                <c:pt idx="0">
                  <c:v>0.11390000000000002</c:v>
                </c:pt>
                <c:pt idx="1">
                  <c:v>0.10929999999999999</c:v>
                </c:pt>
                <c:pt idx="2">
                  <c:v>0.22490000000000002</c:v>
                </c:pt>
                <c:pt idx="3">
                  <c:v>0.21770000000000003</c:v>
                </c:pt>
                <c:pt idx="4">
                  <c:v>0.16730000000000003</c:v>
                </c:pt>
                <c:pt idx="5">
                  <c:v>0.24380000000000002</c:v>
                </c:pt>
                <c:pt idx="6">
                  <c:v>0.34990000000000016</c:v>
                </c:pt>
                <c:pt idx="7">
                  <c:v>0.40800000000000003</c:v>
                </c:pt>
                <c:pt idx="8">
                  <c:v>0.42590000000000006</c:v>
                </c:pt>
                <c:pt idx="9">
                  <c:v>0.49160000000000004</c:v>
                </c:pt>
                <c:pt idx="10">
                  <c:v>0.43620000000000003</c:v>
                </c:pt>
                <c:pt idx="11">
                  <c:v>0.35450000000000004</c:v>
                </c:pt>
              </c:numCache>
            </c:numRef>
          </c:val>
        </c:ser>
        <c:ser>
          <c:idx val="1"/>
          <c:order val="1"/>
          <c:tx>
            <c:strRef>
              <c:f>'[Индикаторы Процесса снабжения.xlsx]Оборачиваемость по складу '!$C$21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'[Индикаторы Процесса снабжения.xlsx]Оборачиваемость по складу '!$A$22:$A$33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'[Индикаторы Процесса снабжения.xlsx]Оборачиваемость по складу '!$C$22:$C$33</c:f>
              <c:numCache>
                <c:formatCode>0.0000</c:formatCode>
                <c:ptCount val="12"/>
                <c:pt idx="0">
                  <c:v>0.34620000000000006</c:v>
                </c:pt>
                <c:pt idx="1">
                  <c:v>0.32300000000000006</c:v>
                </c:pt>
                <c:pt idx="2">
                  <c:v>0.37300000000000005</c:v>
                </c:pt>
                <c:pt idx="3">
                  <c:v>0.3121000000000001</c:v>
                </c:pt>
                <c:pt idx="4">
                  <c:v>0.33790000000000009</c:v>
                </c:pt>
                <c:pt idx="5">
                  <c:v>0.31890000000000007</c:v>
                </c:pt>
                <c:pt idx="6">
                  <c:v>0.28140000000000004</c:v>
                </c:pt>
                <c:pt idx="7">
                  <c:v>0.3015000000000001</c:v>
                </c:pt>
                <c:pt idx="8">
                  <c:v>0.3015000000000001</c:v>
                </c:pt>
                <c:pt idx="9">
                  <c:v>0.32000000000000006</c:v>
                </c:pt>
                <c:pt idx="10" formatCode="General">
                  <c:v>0.38000000000000006</c:v>
                </c:pt>
                <c:pt idx="11" formatCode="General">
                  <c:v>0.41000000000000003</c:v>
                </c:pt>
              </c:numCache>
            </c:numRef>
          </c:val>
        </c:ser>
        <c:dLbls/>
        <c:axId val="74632192"/>
        <c:axId val="77079296"/>
      </c:barChart>
      <c:catAx>
        <c:axId val="74632192"/>
        <c:scaling>
          <c:orientation val="minMax"/>
        </c:scaling>
        <c:axPos val="b"/>
        <c:tickLblPos val="nextTo"/>
        <c:crossAx val="77079296"/>
        <c:crosses val="autoZero"/>
        <c:auto val="1"/>
        <c:lblAlgn val="ctr"/>
        <c:lblOffset val="100"/>
      </c:catAx>
      <c:valAx>
        <c:axId val="77079296"/>
        <c:scaling>
          <c:orientation val="minMax"/>
        </c:scaling>
        <c:axPos val="l"/>
        <c:majorGridlines/>
        <c:numFmt formatCode="General" sourceLinked="1"/>
        <c:tickLblPos val="nextTo"/>
        <c:crossAx val="7463219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Оборачиваемость</a:t>
            </a:r>
            <a:r>
              <a:rPr lang="ru-RU" baseline="0" dirty="0" smtClean="0"/>
              <a:t> переведенных групп </a:t>
            </a:r>
            <a:endParaRPr lang="ru-RU" dirty="0"/>
          </a:p>
        </c:rich>
      </c:tx>
      <c:overlay val="1"/>
    </c:title>
    <c:plotArea>
      <c:layout>
        <c:manualLayout>
          <c:layoutTarget val="inner"/>
          <c:xMode val="edge"/>
          <c:yMode val="edge"/>
          <c:x val="8.8235637212015161E-2"/>
          <c:y val="0.14307253506049433"/>
          <c:w val="0.80367551278312466"/>
          <c:h val="0.6547166124024582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726B83"/>
            </a:solidFill>
          </c:spPr>
          <c:dLbls>
            <c:dLbl>
              <c:idx val="2"/>
              <c:layout>
                <c:manualLayout>
                  <c:x val="-9.259259259259434E-3"/>
                  <c:y val="8.4180979826834704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Лист1!$A$2:$A$13</c:f>
              <c:strCache>
                <c:ptCount val="12"/>
                <c:pt idx="0">
                  <c:v>январь </c:v>
                </c:pt>
                <c:pt idx="1">
                  <c:v>февраль 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 </c:v>
                </c:pt>
              </c:strCache>
            </c:strRef>
          </c:cat>
          <c:val>
            <c:numRef>
              <c:f>Лист1!$B$2:$B$13</c:f>
              <c:numCache>
                <c:formatCode>0.0000</c:formatCode>
                <c:ptCount val="12"/>
                <c:pt idx="0">
                  <c:v>0.14430000000000001</c:v>
                </c:pt>
                <c:pt idx="1">
                  <c:v>9.0600000000000014E-2</c:v>
                </c:pt>
                <c:pt idx="2">
                  <c:v>0.20430000000000001</c:v>
                </c:pt>
                <c:pt idx="3">
                  <c:v>0.1273</c:v>
                </c:pt>
                <c:pt idx="4">
                  <c:v>0.3504000000000001</c:v>
                </c:pt>
                <c:pt idx="5">
                  <c:v>0.27190000000000003</c:v>
                </c:pt>
                <c:pt idx="6">
                  <c:v>0.58839999999999992</c:v>
                </c:pt>
                <c:pt idx="7">
                  <c:v>0.54190000000000005</c:v>
                </c:pt>
                <c:pt idx="8">
                  <c:v>0.77620000000000011</c:v>
                </c:pt>
                <c:pt idx="9">
                  <c:v>0.50539999999999996</c:v>
                </c:pt>
                <c:pt idx="10">
                  <c:v>0.63330000000000009</c:v>
                </c:pt>
                <c:pt idx="11">
                  <c:v>0.72200000000000009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11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Лист1!$A$2:$A$13</c:f>
              <c:strCache>
                <c:ptCount val="12"/>
                <c:pt idx="0">
                  <c:v>январь </c:v>
                </c:pt>
                <c:pt idx="1">
                  <c:v>февраль 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 </c:v>
                </c:pt>
              </c:strCache>
            </c:strRef>
          </c:cat>
          <c:val>
            <c:numRef>
              <c:f>Лист1!$C$2:$C$13</c:f>
              <c:numCache>
                <c:formatCode>0.0000</c:formatCode>
                <c:ptCount val="12"/>
                <c:pt idx="0">
                  <c:v>0.54779999999999995</c:v>
                </c:pt>
                <c:pt idx="1">
                  <c:v>0.5585</c:v>
                </c:pt>
                <c:pt idx="2">
                  <c:v>0.69980000000000009</c:v>
                </c:pt>
                <c:pt idx="3">
                  <c:v>0.74020000000000008</c:v>
                </c:pt>
                <c:pt idx="4">
                  <c:v>0.81920000000000004</c:v>
                </c:pt>
                <c:pt idx="5">
                  <c:v>1.0189999999999997</c:v>
                </c:pt>
                <c:pt idx="6">
                  <c:v>1.1017999999999997</c:v>
                </c:pt>
                <c:pt idx="7">
                  <c:v>1.2449999999999999</c:v>
                </c:pt>
                <c:pt idx="8">
                  <c:v>1.3363</c:v>
                </c:pt>
                <c:pt idx="9">
                  <c:v>1.3483000000000001</c:v>
                </c:pt>
                <c:pt idx="10" formatCode="General">
                  <c:v>0.8</c:v>
                </c:pt>
                <c:pt idx="11" formatCode="General">
                  <c:v>2.1</c:v>
                </c:pt>
              </c:numCache>
            </c:numRef>
          </c:val>
        </c:ser>
        <c:dLbls/>
        <c:axId val="105878272"/>
        <c:axId val="105879808"/>
      </c:barChart>
      <c:catAx>
        <c:axId val="105878272"/>
        <c:scaling>
          <c:orientation val="minMax"/>
        </c:scaling>
        <c:axPos val="b"/>
        <c:tickLblPos val="nextTo"/>
        <c:crossAx val="105879808"/>
        <c:crosses val="autoZero"/>
        <c:auto val="1"/>
        <c:lblAlgn val="ctr"/>
        <c:lblOffset val="100"/>
      </c:catAx>
      <c:valAx>
        <c:axId val="105879808"/>
        <c:scaling>
          <c:orientation val="minMax"/>
        </c:scaling>
        <c:axPos val="l"/>
        <c:majorGridlines/>
        <c:numFmt formatCode="0.0" sourceLinked="0"/>
        <c:tickLblPos val="nextTo"/>
        <c:crossAx val="105878272"/>
        <c:crosses val="autoZero"/>
        <c:crossBetween val="between"/>
      </c:valAx>
      <c:spPr>
        <a:noFill/>
        <a:ln w="25400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Обеспеченно</a:t>
            </a:r>
            <a:r>
              <a:rPr lang="ru-RU" sz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комплектующими </a:t>
            </a:r>
            <a:r>
              <a:rPr lang="ru-RU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sz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заданий, 2017 год.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6718459853667065"/>
          <c:y val="2.0024426647056389E-2"/>
        </c:manualLayout>
      </c:layout>
    </c:title>
    <c:plotArea>
      <c:layout/>
      <c:lineChart>
        <c:grouping val="standard"/>
        <c:ser>
          <c:idx val="1"/>
          <c:order val="0"/>
          <c:tx>
            <c:strRef>
              <c:f>'обеспеченность 2017'!$D$5</c:f>
              <c:strCache>
                <c:ptCount val="1"/>
                <c:pt idx="0">
                  <c:v>кол-во
заданий</c:v>
                </c:pt>
              </c:strCache>
            </c:strRef>
          </c:tx>
          <c:dLbls>
            <c:dLblPos val="t"/>
            <c:showVal val="1"/>
          </c:dLbls>
          <c:cat>
            <c:numRef>
              <c:f>'обеспеченность 2017'!$C$6:$C$53</c:f>
              <c:numCache>
                <c:formatCode>General</c:formatCode>
                <c:ptCount val="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</c:numCache>
            </c:numRef>
          </c:cat>
          <c:val>
            <c:numRef>
              <c:f>'обеспеченность 2017'!$D$6:$D$53</c:f>
              <c:numCache>
                <c:formatCode>General</c:formatCode>
                <c:ptCount val="48"/>
                <c:pt idx="0">
                  <c:v>18</c:v>
                </c:pt>
                <c:pt idx="1">
                  <c:v>40</c:v>
                </c:pt>
                <c:pt idx="2">
                  <c:v>56</c:v>
                </c:pt>
                <c:pt idx="3">
                  <c:v>26</c:v>
                </c:pt>
                <c:pt idx="4">
                  <c:v>28</c:v>
                </c:pt>
                <c:pt idx="5">
                  <c:v>25</c:v>
                </c:pt>
                <c:pt idx="6">
                  <c:v>47</c:v>
                </c:pt>
                <c:pt idx="7">
                  <c:v>30</c:v>
                </c:pt>
                <c:pt idx="8">
                  <c:v>11</c:v>
                </c:pt>
                <c:pt idx="9">
                  <c:v>9</c:v>
                </c:pt>
                <c:pt idx="10">
                  <c:v>40</c:v>
                </c:pt>
                <c:pt idx="11">
                  <c:v>26</c:v>
                </c:pt>
                <c:pt idx="12">
                  <c:v>37</c:v>
                </c:pt>
                <c:pt idx="13">
                  <c:v>43</c:v>
                </c:pt>
                <c:pt idx="14">
                  <c:v>47</c:v>
                </c:pt>
                <c:pt idx="15">
                  <c:v>57</c:v>
                </c:pt>
                <c:pt idx="16">
                  <c:v>60</c:v>
                </c:pt>
                <c:pt idx="17">
                  <c:v>35</c:v>
                </c:pt>
                <c:pt idx="18">
                  <c:v>38</c:v>
                </c:pt>
                <c:pt idx="19">
                  <c:v>40</c:v>
                </c:pt>
                <c:pt idx="20">
                  <c:v>36</c:v>
                </c:pt>
                <c:pt idx="21">
                  <c:v>38</c:v>
                </c:pt>
                <c:pt idx="22">
                  <c:v>27</c:v>
                </c:pt>
                <c:pt idx="23">
                  <c:v>32</c:v>
                </c:pt>
                <c:pt idx="24">
                  <c:v>33</c:v>
                </c:pt>
                <c:pt idx="25">
                  <c:v>21</c:v>
                </c:pt>
                <c:pt idx="26">
                  <c:v>35</c:v>
                </c:pt>
                <c:pt idx="27">
                  <c:v>34</c:v>
                </c:pt>
                <c:pt idx="28">
                  <c:v>43</c:v>
                </c:pt>
                <c:pt idx="29">
                  <c:v>30</c:v>
                </c:pt>
                <c:pt idx="30">
                  <c:v>71</c:v>
                </c:pt>
                <c:pt idx="31">
                  <c:v>58</c:v>
                </c:pt>
                <c:pt idx="32">
                  <c:v>47</c:v>
                </c:pt>
                <c:pt idx="33">
                  <c:v>29</c:v>
                </c:pt>
                <c:pt idx="34">
                  <c:v>40</c:v>
                </c:pt>
                <c:pt idx="35">
                  <c:v>44</c:v>
                </c:pt>
                <c:pt idx="36">
                  <c:v>44</c:v>
                </c:pt>
                <c:pt idx="37">
                  <c:v>58</c:v>
                </c:pt>
                <c:pt idx="38">
                  <c:v>53</c:v>
                </c:pt>
                <c:pt idx="39">
                  <c:v>53</c:v>
                </c:pt>
                <c:pt idx="40">
                  <c:v>27</c:v>
                </c:pt>
                <c:pt idx="41">
                  <c:v>54</c:v>
                </c:pt>
                <c:pt idx="42">
                  <c:v>54</c:v>
                </c:pt>
                <c:pt idx="43">
                  <c:v>16</c:v>
                </c:pt>
                <c:pt idx="44">
                  <c:v>47</c:v>
                </c:pt>
                <c:pt idx="45">
                  <c:v>48</c:v>
                </c:pt>
                <c:pt idx="46">
                  <c:v>51</c:v>
                </c:pt>
                <c:pt idx="47">
                  <c:v>67</c:v>
                </c:pt>
              </c:numCache>
            </c:numRef>
          </c:val>
        </c:ser>
        <c:ser>
          <c:idx val="2"/>
          <c:order val="1"/>
          <c:tx>
            <c:strRef>
              <c:f>'обеспеченность 2017'!$E$5</c:f>
              <c:strCache>
                <c:ptCount val="1"/>
                <c:pt idx="0">
                  <c:v>обеспеченно
комплектующими</c:v>
                </c:pt>
              </c:strCache>
            </c:strRef>
          </c:tx>
          <c:dLbls>
            <c:dLblPos val="b"/>
            <c:showVal val="1"/>
          </c:dLbls>
          <c:cat>
            <c:numRef>
              <c:f>'обеспеченность 2017'!$C$6:$C$53</c:f>
              <c:numCache>
                <c:formatCode>General</c:formatCode>
                <c:ptCount val="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</c:numCache>
            </c:numRef>
          </c:cat>
          <c:val>
            <c:numRef>
              <c:f>'обеспеченность 2017'!$E$6:$E$53</c:f>
              <c:numCache>
                <c:formatCode>General</c:formatCode>
                <c:ptCount val="48"/>
                <c:pt idx="0">
                  <c:v>18</c:v>
                </c:pt>
                <c:pt idx="1">
                  <c:v>39</c:v>
                </c:pt>
                <c:pt idx="2">
                  <c:v>51</c:v>
                </c:pt>
                <c:pt idx="3">
                  <c:v>21</c:v>
                </c:pt>
                <c:pt idx="4">
                  <c:v>25</c:v>
                </c:pt>
                <c:pt idx="5">
                  <c:v>21</c:v>
                </c:pt>
                <c:pt idx="6">
                  <c:v>36</c:v>
                </c:pt>
                <c:pt idx="7">
                  <c:v>19</c:v>
                </c:pt>
                <c:pt idx="8">
                  <c:v>11</c:v>
                </c:pt>
                <c:pt idx="9">
                  <c:v>9</c:v>
                </c:pt>
                <c:pt idx="10">
                  <c:v>34</c:v>
                </c:pt>
                <c:pt idx="11">
                  <c:v>26</c:v>
                </c:pt>
                <c:pt idx="12">
                  <c:v>35</c:v>
                </c:pt>
                <c:pt idx="13">
                  <c:v>37</c:v>
                </c:pt>
                <c:pt idx="14">
                  <c:v>41</c:v>
                </c:pt>
                <c:pt idx="15">
                  <c:v>51</c:v>
                </c:pt>
                <c:pt idx="16">
                  <c:v>42</c:v>
                </c:pt>
                <c:pt idx="17">
                  <c:v>32</c:v>
                </c:pt>
                <c:pt idx="18">
                  <c:v>32</c:v>
                </c:pt>
                <c:pt idx="19">
                  <c:v>35</c:v>
                </c:pt>
                <c:pt idx="20">
                  <c:v>34</c:v>
                </c:pt>
                <c:pt idx="21">
                  <c:v>33</c:v>
                </c:pt>
                <c:pt idx="22">
                  <c:v>21</c:v>
                </c:pt>
                <c:pt idx="23">
                  <c:v>29</c:v>
                </c:pt>
                <c:pt idx="24">
                  <c:v>28</c:v>
                </c:pt>
                <c:pt idx="25">
                  <c:v>21</c:v>
                </c:pt>
                <c:pt idx="26">
                  <c:v>33</c:v>
                </c:pt>
                <c:pt idx="27">
                  <c:v>33</c:v>
                </c:pt>
                <c:pt idx="28">
                  <c:v>42</c:v>
                </c:pt>
                <c:pt idx="29">
                  <c:v>30</c:v>
                </c:pt>
                <c:pt idx="30">
                  <c:v>59</c:v>
                </c:pt>
                <c:pt idx="31">
                  <c:v>58</c:v>
                </c:pt>
                <c:pt idx="32">
                  <c:v>46</c:v>
                </c:pt>
                <c:pt idx="33">
                  <c:v>27</c:v>
                </c:pt>
                <c:pt idx="34">
                  <c:v>36</c:v>
                </c:pt>
                <c:pt idx="35">
                  <c:v>40</c:v>
                </c:pt>
                <c:pt idx="36">
                  <c:v>38</c:v>
                </c:pt>
                <c:pt idx="37">
                  <c:v>51</c:v>
                </c:pt>
                <c:pt idx="38">
                  <c:v>53</c:v>
                </c:pt>
                <c:pt idx="39">
                  <c:v>53</c:v>
                </c:pt>
                <c:pt idx="40">
                  <c:v>27</c:v>
                </c:pt>
                <c:pt idx="41">
                  <c:v>54</c:v>
                </c:pt>
                <c:pt idx="42">
                  <c:v>43</c:v>
                </c:pt>
                <c:pt idx="43">
                  <c:v>13</c:v>
                </c:pt>
                <c:pt idx="44">
                  <c:v>43</c:v>
                </c:pt>
                <c:pt idx="45">
                  <c:v>45</c:v>
                </c:pt>
                <c:pt idx="46">
                  <c:v>48</c:v>
                </c:pt>
                <c:pt idx="47">
                  <c:v>61</c:v>
                </c:pt>
              </c:numCache>
            </c:numRef>
          </c:val>
        </c:ser>
        <c:dLbls/>
        <c:marker val="1"/>
        <c:axId val="77104640"/>
        <c:axId val="77106176"/>
      </c:lineChart>
      <c:catAx>
        <c:axId val="77104640"/>
        <c:scaling>
          <c:orientation val="minMax"/>
        </c:scaling>
        <c:axPos val="b"/>
        <c:numFmt formatCode="General" sourceLinked="1"/>
        <c:majorTickMark val="none"/>
        <c:tickLblPos val="nextTo"/>
        <c:crossAx val="77106176"/>
        <c:crosses val="autoZero"/>
        <c:auto val="1"/>
        <c:lblAlgn val="ctr"/>
        <c:lblOffset val="100"/>
      </c:catAx>
      <c:valAx>
        <c:axId val="771061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7104640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Обеспеченно</a:t>
            </a:r>
            <a:r>
              <a:rPr lang="ru-RU" sz="14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комплектующими, </a:t>
            </a:r>
            <a:r>
              <a:rPr lang="ru-RU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%, 2017 год.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938115523421608"/>
          <c:y val="8.3079219268034535E-2"/>
        </c:manualLayout>
      </c:layout>
    </c:title>
    <c:plotArea>
      <c:layout>
        <c:manualLayout>
          <c:layoutTarget val="inner"/>
          <c:xMode val="edge"/>
          <c:yMode val="edge"/>
          <c:x val="5.1211110710281858E-2"/>
          <c:y val="0.24415178141799587"/>
          <c:w val="0.90280249184661432"/>
          <c:h val="0.68597000088927762"/>
        </c:manualLayout>
      </c:layout>
      <c:lineChart>
        <c:grouping val="standard"/>
        <c:ser>
          <c:idx val="3"/>
          <c:order val="0"/>
          <c:tx>
            <c:strRef>
              <c:f>'обеспеченность 2017'!$F$5</c:f>
              <c:strCache>
                <c:ptCount val="1"/>
                <c:pt idx="0">
                  <c:v>факт
%</c:v>
                </c:pt>
              </c:strCache>
            </c:strRef>
          </c:tx>
          <c:dLbls>
            <c:dLbl>
              <c:idx val="13"/>
              <c:layout>
                <c:manualLayout>
                  <c:x val="-4.3059396248952768E-2"/>
                  <c:y val="7.5947232945665133E-2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1.3784774130731014E-2"/>
                  <c:y val="-4.5019375288557831E-3"/>
                </c:manualLayout>
              </c:layout>
              <c:dLblPos val="r"/>
              <c:showVal val="1"/>
            </c:dLbl>
            <c:dLbl>
              <c:idx val="37"/>
              <c:layout>
                <c:manualLayout>
                  <c:x val="-1.1036532538569602E-2"/>
                  <c:y val="3.8816846572809309E-2"/>
                </c:manualLayout>
              </c:layout>
              <c:dLblPos val="r"/>
              <c:showVal val="1"/>
            </c:dLbl>
            <c:dLbl>
              <c:idx val="42"/>
              <c:layout>
                <c:manualLayout>
                  <c:x val="-4.9196002469671776E-2"/>
                  <c:y val="2.9534249979595344E-2"/>
                </c:manualLayout>
              </c:layout>
              <c:dLblPos val="r"/>
              <c:showVal val="1"/>
            </c:dLbl>
            <c:dLbl>
              <c:idx val="44"/>
              <c:layout>
                <c:manualLayout>
                  <c:x val="-2.0129990847646675E-2"/>
                  <c:y val="7.2853034081260551E-2"/>
                </c:manualLayout>
              </c:layout>
              <c:dLblPos val="r"/>
              <c:showVal val="1"/>
            </c:dLbl>
            <c:dLbl>
              <c:idx val="45"/>
              <c:layout>
                <c:manualLayout>
                  <c:x val="-3.7021447809860539E-2"/>
                  <c:y val="4.809944316602327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b"/>
            <c:showVal val="1"/>
          </c:dLbls>
          <c:cat>
            <c:numRef>
              <c:f>'обеспеченность 2017'!$C$6:$C$53</c:f>
              <c:numCache>
                <c:formatCode>General</c:formatCode>
                <c:ptCount val="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</c:numCache>
            </c:numRef>
          </c:cat>
          <c:val>
            <c:numRef>
              <c:f>'обеспеченность 2017'!$F$6:$F$53</c:f>
              <c:numCache>
                <c:formatCode>0%</c:formatCode>
                <c:ptCount val="48"/>
                <c:pt idx="0">
                  <c:v>1</c:v>
                </c:pt>
                <c:pt idx="1">
                  <c:v>0.97500000000000009</c:v>
                </c:pt>
                <c:pt idx="2">
                  <c:v>0.91071428571428559</c:v>
                </c:pt>
                <c:pt idx="3">
                  <c:v>0.80769230769230771</c:v>
                </c:pt>
                <c:pt idx="4">
                  <c:v>0.89285714285714279</c:v>
                </c:pt>
                <c:pt idx="5">
                  <c:v>0.84000000000000008</c:v>
                </c:pt>
                <c:pt idx="6">
                  <c:v>0.76595744680851074</c:v>
                </c:pt>
                <c:pt idx="7">
                  <c:v>0.63333333333333341</c:v>
                </c:pt>
                <c:pt idx="8">
                  <c:v>1</c:v>
                </c:pt>
                <c:pt idx="9">
                  <c:v>1</c:v>
                </c:pt>
                <c:pt idx="10">
                  <c:v>0.85000000000000009</c:v>
                </c:pt>
                <c:pt idx="11">
                  <c:v>1</c:v>
                </c:pt>
                <c:pt idx="12">
                  <c:v>0.94594594594594583</c:v>
                </c:pt>
                <c:pt idx="13">
                  <c:v>0.86046511627906974</c:v>
                </c:pt>
                <c:pt idx="14">
                  <c:v>0.87234042553191493</c:v>
                </c:pt>
                <c:pt idx="15">
                  <c:v>0.89473684210526316</c:v>
                </c:pt>
                <c:pt idx="16">
                  <c:v>0.70000000000000007</c:v>
                </c:pt>
                <c:pt idx="17">
                  <c:v>0.91428571428571437</c:v>
                </c:pt>
                <c:pt idx="18">
                  <c:v>0.8421052631578948</c:v>
                </c:pt>
                <c:pt idx="19">
                  <c:v>0.87500000000000011</c:v>
                </c:pt>
                <c:pt idx="20">
                  <c:v>0.94444444444444453</c:v>
                </c:pt>
                <c:pt idx="21">
                  <c:v>0.86842105263157932</c:v>
                </c:pt>
                <c:pt idx="22">
                  <c:v>0.7777777777777779</c:v>
                </c:pt>
                <c:pt idx="23">
                  <c:v>0.90625</c:v>
                </c:pt>
                <c:pt idx="24">
                  <c:v>0.84848484848484862</c:v>
                </c:pt>
                <c:pt idx="25">
                  <c:v>1</c:v>
                </c:pt>
                <c:pt idx="26">
                  <c:v>0.94285714285714273</c:v>
                </c:pt>
                <c:pt idx="27">
                  <c:v>0.97058823529411764</c:v>
                </c:pt>
                <c:pt idx="28">
                  <c:v>0.97674418604651181</c:v>
                </c:pt>
                <c:pt idx="29">
                  <c:v>1</c:v>
                </c:pt>
                <c:pt idx="30">
                  <c:v>0.83098591549295764</c:v>
                </c:pt>
                <c:pt idx="31">
                  <c:v>1</c:v>
                </c:pt>
                <c:pt idx="32">
                  <c:v>0.97872340425531923</c:v>
                </c:pt>
                <c:pt idx="33">
                  <c:v>0.93103448275862066</c:v>
                </c:pt>
                <c:pt idx="34">
                  <c:v>0.9</c:v>
                </c:pt>
                <c:pt idx="35">
                  <c:v>0.90909090909090906</c:v>
                </c:pt>
                <c:pt idx="36">
                  <c:v>0.86363636363636354</c:v>
                </c:pt>
                <c:pt idx="37">
                  <c:v>0.87931034482758619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0.79629629629629639</c:v>
                </c:pt>
                <c:pt idx="43">
                  <c:v>0.8125</c:v>
                </c:pt>
                <c:pt idx="44">
                  <c:v>0.91489361702127681</c:v>
                </c:pt>
                <c:pt idx="45">
                  <c:v>0.9375</c:v>
                </c:pt>
                <c:pt idx="46">
                  <c:v>0.94117647058823539</c:v>
                </c:pt>
                <c:pt idx="47">
                  <c:v>0.9104477611940297</c:v>
                </c:pt>
              </c:numCache>
            </c:numRef>
          </c:val>
        </c:ser>
        <c:ser>
          <c:idx val="4"/>
          <c:order val="1"/>
          <c:tx>
            <c:strRef>
              <c:f>'обеспеченность 2017'!$G$5</c:f>
              <c:strCache>
                <c:ptCount val="1"/>
                <c:pt idx="0">
                  <c:v>план
%</c:v>
                </c:pt>
              </c:strCache>
            </c:strRef>
          </c:tx>
          <c:cat>
            <c:numRef>
              <c:f>'обеспеченность 2017'!$C$6:$C$53</c:f>
              <c:numCache>
                <c:formatCode>General</c:formatCode>
                <c:ptCount val="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</c:numCache>
            </c:numRef>
          </c:cat>
          <c:val>
            <c:numRef>
              <c:f>'обеспеченность 2017'!$G$6:$G$53</c:f>
              <c:numCache>
                <c:formatCode>0%</c:formatCode>
                <c:ptCount val="48"/>
                <c:pt idx="0">
                  <c:v>0.98</c:v>
                </c:pt>
                <c:pt idx="1">
                  <c:v>0.98</c:v>
                </c:pt>
                <c:pt idx="2">
                  <c:v>0.98</c:v>
                </c:pt>
                <c:pt idx="3">
                  <c:v>0.98</c:v>
                </c:pt>
                <c:pt idx="4">
                  <c:v>0.98</c:v>
                </c:pt>
                <c:pt idx="5">
                  <c:v>0.98</c:v>
                </c:pt>
                <c:pt idx="6">
                  <c:v>0.98</c:v>
                </c:pt>
                <c:pt idx="7">
                  <c:v>0.98</c:v>
                </c:pt>
                <c:pt idx="8">
                  <c:v>0.98</c:v>
                </c:pt>
                <c:pt idx="9">
                  <c:v>0.98</c:v>
                </c:pt>
                <c:pt idx="10">
                  <c:v>0.98</c:v>
                </c:pt>
                <c:pt idx="11">
                  <c:v>0.98</c:v>
                </c:pt>
                <c:pt idx="12">
                  <c:v>0.98</c:v>
                </c:pt>
                <c:pt idx="13">
                  <c:v>0.98</c:v>
                </c:pt>
                <c:pt idx="14">
                  <c:v>0.98</c:v>
                </c:pt>
                <c:pt idx="15">
                  <c:v>0.98</c:v>
                </c:pt>
                <c:pt idx="16">
                  <c:v>0.98</c:v>
                </c:pt>
                <c:pt idx="17">
                  <c:v>0.98</c:v>
                </c:pt>
                <c:pt idx="18">
                  <c:v>0.98</c:v>
                </c:pt>
                <c:pt idx="19">
                  <c:v>0.98</c:v>
                </c:pt>
                <c:pt idx="20">
                  <c:v>0.98</c:v>
                </c:pt>
                <c:pt idx="21">
                  <c:v>0.98</c:v>
                </c:pt>
                <c:pt idx="22">
                  <c:v>0.98</c:v>
                </c:pt>
                <c:pt idx="23">
                  <c:v>0.98</c:v>
                </c:pt>
                <c:pt idx="24">
                  <c:v>0.98</c:v>
                </c:pt>
                <c:pt idx="25">
                  <c:v>0.98</c:v>
                </c:pt>
                <c:pt idx="26">
                  <c:v>0.98</c:v>
                </c:pt>
                <c:pt idx="27">
                  <c:v>0.98</c:v>
                </c:pt>
                <c:pt idx="28">
                  <c:v>0.98</c:v>
                </c:pt>
                <c:pt idx="29">
                  <c:v>0.98</c:v>
                </c:pt>
                <c:pt idx="30">
                  <c:v>0.98</c:v>
                </c:pt>
                <c:pt idx="31">
                  <c:v>0.98</c:v>
                </c:pt>
                <c:pt idx="32">
                  <c:v>0.98</c:v>
                </c:pt>
                <c:pt idx="33">
                  <c:v>0.98</c:v>
                </c:pt>
                <c:pt idx="34">
                  <c:v>0.98</c:v>
                </c:pt>
                <c:pt idx="35">
                  <c:v>0.98</c:v>
                </c:pt>
                <c:pt idx="36">
                  <c:v>0.98</c:v>
                </c:pt>
                <c:pt idx="37">
                  <c:v>0.98</c:v>
                </c:pt>
                <c:pt idx="38">
                  <c:v>0.98</c:v>
                </c:pt>
                <c:pt idx="39">
                  <c:v>0.98</c:v>
                </c:pt>
                <c:pt idx="40">
                  <c:v>0.98</c:v>
                </c:pt>
                <c:pt idx="41">
                  <c:v>0.98</c:v>
                </c:pt>
                <c:pt idx="42">
                  <c:v>0.98</c:v>
                </c:pt>
                <c:pt idx="43">
                  <c:v>0.98</c:v>
                </c:pt>
                <c:pt idx="44">
                  <c:v>0.98</c:v>
                </c:pt>
                <c:pt idx="45">
                  <c:v>0.98</c:v>
                </c:pt>
                <c:pt idx="46">
                  <c:v>0.98</c:v>
                </c:pt>
                <c:pt idx="47">
                  <c:v>0.98</c:v>
                </c:pt>
              </c:numCache>
            </c:numRef>
          </c:val>
        </c:ser>
        <c:dLbls/>
        <c:marker val="1"/>
        <c:axId val="77888128"/>
        <c:axId val="77898112"/>
      </c:lineChart>
      <c:catAx>
        <c:axId val="77888128"/>
        <c:scaling>
          <c:orientation val="minMax"/>
        </c:scaling>
        <c:axPos val="b"/>
        <c:numFmt formatCode="General" sourceLinked="1"/>
        <c:majorTickMark val="none"/>
        <c:tickLblPos val="nextTo"/>
        <c:crossAx val="77898112"/>
        <c:crosses val="autoZero"/>
        <c:auto val="1"/>
        <c:lblAlgn val="ctr"/>
        <c:lblOffset val="100"/>
      </c:catAx>
      <c:valAx>
        <c:axId val="7789811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77888128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800" b="1" i="0" baseline="0" dirty="0">
                <a:latin typeface="Times New Roman" pitchFamily="18" charset="0"/>
                <a:cs typeface="Times New Roman" pitchFamily="18" charset="0"/>
              </a:rPr>
              <a:t>Понедельное </a:t>
            </a:r>
            <a:r>
              <a:rPr lang="ru-RU" sz="1800" b="1" i="0" baseline="0" dirty="0" smtClean="0">
                <a:latin typeface="Times New Roman" pitchFamily="18" charset="0"/>
                <a:cs typeface="Times New Roman" pitchFamily="18" charset="0"/>
              </a:rPr>
              <a:t>обеспечение  комплектующими 2018 год., </a:t>
            </a:r>
            <a:r>
              <a:rPr lang="ru-RU" sz="1800" b="1" i="0" baseline="0" dirty="0">
                <a:latin typeface="Times New Roman" pitchFamily="18" charset="0"/>
                <a:cs typeface="Times New Roman" pitchFamily="18" charset="0"/>
              </a:rPr>
              <a:t>%</a:t>
            </a:r>
          </a:p>
        </c:rich>
      </c:tx>
    </c:title>
    <c:plotArea>
      <c:layout/>
      <c:lineChart>
        <c:grouping val="standard"/>
        <c:ser>
          <c:idx val="1"/>
          <c:order val="0"/>
          <c:tx>
            <c:strRef>
              <c:f>'[Индикаторы Процесса снабжения.xlsx]Понедельный % обеспечен.питча'!$C$2</c:f>
              <c:strCache>
                <c:ptCount val="1"/>
                <c:pt idx="0">
                  <c:v>факт 2018
%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txPr>
              <a:bodyPr/>
              <a:lstStyle/>
              <a:p>
                <a:pPr>
                  <a:defRPr sz="1100"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'[Индикаторы Процесса снабжения.xlsx]Понедельный % обеспечен.питча'!$A$5:$A$14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</c:numCache>
            </c:numRef>
          </c:cat>
          <c:val>
            <c:numRef>
              <c:f>'[Индикаторы Процесса снабжения.xlsx]Понедельный % обеспечен.питча'!$C$5:$C$14</c:f>
              <c:numCache>
                <c:formatCode>0%</c:formatCode>
                <c:ptCount val="10"/>
                <c:pt idx="0">
                  <c:v>0.82000000000000006</c:v>
                </c:pt>
                <c:pt idx="1">
                  <c:v>0.93</c:v>
                </c:pt>
                <c:pt idx="2">
                  <c:v>0.62500000000000011</c:v>
                </c:pt>
                <c:pt idx="3">
                  <c:v>0.82000000000000006</c:v>
                </c:pt>
                <c:pt idx="4">
                  <c:v>0.84000000000000008</c:v>
                </c:pt>
                <c:pt idx="5">
                  <c:v>0.85000000000000009</c:v>
                </c:pt>
                <c:pt idx="6">
                  <c:v>0.46</c:v>
                </c:pt>
                <c:pt idx="7">
                  <c:v>0.46</c:v>
                </c:pt>
                <c:pt idx="8">
                  <c:v>0.8</c:v>
                </c:pt>
                <c:pt idx="9">
                  <c:v>0.9</c:v>
                </c:pt>
              </c:numCache>
            </c:numRef>
          </c:val>
        </c:ser>
        <c:ser>
          <c:idx val="0"/>
          <c:order val="1"/>
          <c:tx>
            <c:strRef>
              <c:f>'[Индикаторы Процесса снабжения.xlsx]Понедельный % обеспечен.питча'!$D$2</c:f>
              <c:strCache>
                <c:ptCount val="1"/>
                <c:pt idx="0">
                  <c:v>План %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'[Индикаторы Процесса снабжения.xlsx]Понедельный % обеспечен.питча'!$A$5:$A$14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</c:numCache>
            </c:numRef>
          </c:cat>
          <c:val>
            <c:numRef>
              <c:f>'[Индикаторы Процесса снабжения.xlsx]Понедельный % обеспечен.питча'!$D$5:$D$14</c:f>
              <c:numCache>
                <c:formatCode>0%</c:formatCode>
                <c:ptCount val="10"/>
                <c:pt idx="0">
                  <c:v>0.98</c:v>
                </c:pt>
                <c:pt idx="1">
                  <c:v>0.98</c:v>
                </c:pt>
                <c:pt idx="2">
                  <c:v>0.98</c:v>
                </c:pt>
                <c:pt idx="3">
                  <c:v>0.98</c:v>
                </c:pt>
                <c:pt idx="4">
                  <c:v>0.98</c:v>
                </c:pt>
                <c:pt idx="5">
                  <c:v>0.98</c:v>
                </c:pt>
                <c:pt idx="6">
                  <c:v>0.98</c:v>
                </c:pt>
                <c:pt idx="7">
                  <c:v>0.98</c:v>
                </c:pt>
                <c:pt idx="8">
                  <c:v>0.98</c:v>
                </c:pt>
                <c:pt idx="9">
                  <c:v>0.98</c:v>
                </c:pt>
              </c:numCache>
            </c:numRef>
          </c:val>
        </c:ser>
        <c:dLbls/>
        <c:marker val="1"/>
        <c:axId val="77150848"/>
        <c:axId val="77156736"/>
      </c:lineChart>
      <c:catAx>
        <c:axId val="77150848"/>
        <c:scaling>
          <c:orientation val="minMax"/>
        </c:scaling>
        <c:axPos val="b"/>
        <c:numFmt formatCode="General" sourceLinked="1"/>
        <c:tickLblPos val="nextTo"/>
        <c:crossAx val="77156736"/>
        <c:crosses val="autoZero"/>
        <c:auto val="1"/>
        <c:lblAlgn val="ctr"/>
        <c:lblOffset val="100"/>
      </c:catAx>
      <c:valAx>
        <c:axId val="771567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%</a:t>
                </a:r>
                <a:r>
                  <a:rPr lang="ru-RU" baseline="0"/>
                  <a:t> Обеспеченности </a:t>
                </a:r>
                <a:endParaRPr lang="ru-RU"/>
              </a:p>
            </c:rich>
          </c:tx>
        </c:title>
        <c:numFmt formatCode="0%" sourceLinked="1"/>
        <c:tickLblPos val="nextTo"/>
        <c:crossAx val="77150848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b="1"/>
              <a:t>Кол-во оборотов (раз) ПКИ( имп+отч)  склада ( факт 2017 -2018г)</a:t>
            </a:r>
          </a:p>
        </c:rich>
      </c:tx>
      <c:layout>
        <c:manualLayout>
          <c:xMode val="edge"/>
          <c:yMode val="edge"/>
          <c:x val="0.18539041293851088"/>
          <c:y val="0"/>
        </c:manualLayout>
      </c:layout>
    </c:title>
    <c:plotArea>
      <c:layout>
        <c:manualLayout>
          <c:layoutTarget val="inner"/>
          <c:xMode val="edge"/>
          <c:yMode val="edge"/>
          <c:x val="7.4036406067992513E-2"/>
          <c:y val="0.11226043043407732"/>
          <c:w val="0.8074336073321462"/>
          <c:h val="0.72708016987599555"/>
        </c:manualLayout>
      </c:layout>
      <c:barChart>
        <c:barDir val="col"/>
        <c:grouping val="clustered"/>
        <c:ser>
          <c:idx val="0"/>
          <c:order val="0"/>
          <c:tx>
            <c:strRef>
              <c:f>'[Индикаторы Процесса снабжения.xlsx]Оборачиваемость по складу '!$C$2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1"/>
              <c:layout>
                <c:manualLayout>
                  <c:x val="-2.1842998716938841E-2"/>
                  <c:y val="1.0847459943405344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3.4224587401713853E-3"/>
                  <c:y val="3.0395783416081838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'[Индикаторы Процесса снабжения.xlsx]Оборачиваемость по складу '!$A$3:$A$16</c:f>
              <c:strCache>
                <c:ptCount val="14"/>
                <c:pt idx="0">
                  <c:v>15.01.2018 ( накопительный эф)</c:v>
                </c:pt>
                <c:pt idx="1">
                  <c:v>Январь</c:v>
                </c:pt>
                <c:pt idx="2">
                  <c:v>15.02.2018 ( накопительный эф)</c:v>
                </c:pt>
                <c:pt idx="3">
                  <c:v>Февраль</c:v>
                </c:pt>
                <c:pt idx="4">
                  <c:v>Март</c:v>
                </c:pt>
                <c:pt idx="5">
                  <c:v>Апрель</c:v>
                </c:pt>
                <c:pt idx="6">
                  <c:v>Май</c:v>
                </c:pt>
                <c:pt idx="7">
                  <c:v>Июнь</c:v>
                </c:pt>
                <c:pt idx="8">
                  <c:v>Июль</c:v>
                </c:pt>
                <c:pt idx="9">
                  <c:v>Август</c:v>
                </c:pt>
                <c:pt idx="10">
                  <c:v>Сентябрь</c:v>
                </c:pt>
                <c:pt idx="11">
                  <c:v>Октябрь</c:v>
                </c:pt>
                <c:pt idx="12">
                  <c:v>Ноябрь</c:v>
                </c:pt>
                <c:pt idx="13">
                  <c:v>Декабрь</c:v>
                </c:pt>
              </c:strCache>
            </c:strRef>
          </c:cat>
          <c:val>
            <c:numRef>
              <c:f>'[Индикаторы Процесса снабжения.xlsx]Оборачиваемость по складу '!$C$3:$C$16</c:f>
              <c:numCache>
                <c:formatCode>0.0000</c:formatCode>
                <c:ptCount val="14"/>
                <c:pt idx="1">
                  <c:v>0.34620000000000001</c:v>
                </c:pt>
                <c:pt idx="3">
                  <c:v>0.32300000000000006</c:v>
                </c:pt>
                <c:pt idx="4">
                  <c:v>0.37300000000000005</c:v>
                </c:pt>
                <c:pt idx="5">
                  <c:v>0.3121000000000001</c:v>
                </c:pt>
                <c:pt idx="6">
                  <c:v>0.33790000000000009</c:v>
                </c:pt>
                <c:pt idx="7">
                  <c:v>0.31890000000000007</c:v>
                </c:pt>
                <c:pt idx="8">
                  <c:v>0.28140000000000004</c:v>
                </c:pt>
                <c:pt idx="9">
                  <c:v>0.3015000000000001</c:v>
                </c:pt>
                <c:pt idx="10">
                  <c:v>0.3015000000000001</c:v>
                </c:pt>
                <c:pt idx="11">
                  <c:v>0.32000000000000006</c:v>
                </c:pt>
                <c:pt idx="12" formatCode="General">
                  <c:v>0.38000000000000006</c:v>
                </c:pt>
                <c:pt idx="13" formatCode="General">
                  <c:v>0.41000000000000003</c:v>
                </c:pt>
              </c:numCache>
            </c:numRef>
          </c:val>
        </c:ser>
        <c:ser>
          <c:idx val="1"/>
          <c:order val="1"/>
          <c:tx>
            <c:strRef>
              <c:f>'[Индикаторы Процесса снабжения.xlsx]Оборачиваемость по складу '!$D$2</c:f>
              <c:strCache>
                <c:ptCount val="1"/>
                <c:pt idx="0">
                  <c:v>2018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dPt>
            <c:idx val="0"/>
            <c:spPr>
              <a:gradFill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5400000" scaled="0"/>
              </a:gra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gradFill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3.1251006841150022E-2"/>
                  <c:y val="2.1832878724573419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'[Индикаторы Процесса снабжения.xlsx]Оборачиваемость по складу '!$A$3:$A$16</c:f>
              <c:strCache>
                <c:ptCount val="14"/>
                <c:pt idx="0">
                  <c:v>15.01.2018 ( накопительный эф)</c:v>
                </c:pt>
                <c:pt idx="1">
                  <c:v>Январь</c:v>
                </c:pt>
                <c:pt idx="2">
                  <c:v>15.02.2018 ( накопительный эф)</c:v>
                </c:pt>
                <c:pt idx="3">
                  <c:v>Февраль</c:v>
                </c:pt>
                <c:pt idx="4">
                  <c:v>Март</c:v>
                </c:pt>
                <c:pt idx="5">
                  <c:v>Апрель</c:v>
                </c:pt>
                <c:pt idx="6">
                  <c:v>Май</c:v>
                </c:pt>
                <c:pt idx="7">
                  <c:v>Июнь</c:v>
                </c:pt>
                <c:pt idx="8">
                  <c:v>Июль</c:v>
                </c:pt>
                <c:pt idx="9">
                  <c:v>Август</c:v>
                </c:pt>
                <c:pt idx="10">
                  <c:v>Сентябрь</c:v>
                </c:pt>
                <c:pt idx="11">
                  <c:v>Октябрь</c:v>
                </c:pt>
                <c:pt idx="12">
                  <c:v>Ноябрь</c:v>
                </c:pt>
                <c:pt idx="13">
                  <c:v>Декабрь</c:v>
                </c:pt>
              </c:strCache>
            </c:strRef>
          </c:cat>
          <c:val>
            <c:numRef>
              <c:f>'[Индикаторы Процесса снабжения.xlsx]Оборачиваемость по складу '!$D$3:$D$16</c:f>
              <c:numCache>
                <c:formatCode>General</c:formatCode>
                <c:ptCount val="14"/>
                <c:pt idx="0">
                  <c:v>0.15000000000000002</c:v>
                </c:pt>
                <c:pt idx="1">
                  <c:v>0.38000000000000006</c:v>
                </c:pt>
                <c:pt idx="2">
                  <c:v>0.16</c:v>
                </c:pt>
                <c:pt idx="3">
                  <c:v>0.39000000000000007</c:v>
                </c:pt>
              </c:numCache>
            </c:numRef>
          </c:val>
        </c:ser>
        <c:dLbls/>
        <c:axId val="77996032"/>
        <c:axId val="77997568"/>
      </c:barChart>
      <c:catAx>
        <c:axId val="77996032"/>
        <c:scaling>
          <c:orientation val="minMax"/>
        </c:scaling>
        <c:axPos val="b"/>
        <c:tickLblPos val="nextTo"/>
        <c:crossAx val="77997568"/>
        <c:crosses val="autoZero"/>
        <c:auto val="1"/>
        <c:lblAlgn val="ctr"/>
        <c:lblOffset val="100"/>
      </c:catAx>
      <c:valAx>
        <c:axId val="77997568"/>
        <c:scaling>
          <c:orientation val="minMax"/>
          <c:max val="0.60000000000000064"/>
        </c:scaling>
        <c:axPos val="l"/>
        <c:minorGridlines/>
        <c:numFmt formatCode="General" sourceLinked="1"/>
        <c:tickLblPos val="nextTo"/>
        <c:crossAx val="77996032"/>
        <c:crosses val="autoZero"/>
        <c:crossBetween val="between"/>
        <c:majorUnit val="0.1"/>
        <c:minorUnit val="2.0000000000000011E-2"/>
      </c:valAx>
    </c:plotArea>
    <c:legend>
      <c:legendPos val="r"/>
    </c:legend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0.40756</cdr:x>
      <cdr:y>0.74468</cdr:y>
    </cdr:from>
    <cdr:to>
      <cdr:x>0.47561</cdr:x>
      <cdr:y>0.82979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406530" y="2520280"/>
          <a:ext cx="401782" cy="28803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>
            <a:alpha val="0"/>
          </a:srgbClr>
        </a:solidFill>
        <a:ln xmlns:a="http://schemas.openxmlformats.org/drawingml/2006/main" w="38100" cmpd="sng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-4355701" y="-506016"/>
          <a:ext cx="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0.07701</cdr:x>
      <cdr:y>0.31818</cdr:y>
    </cdr:from>
    <cdr:to>
      <cdr:x>0.33929</cdr:x>
      <cdr:y>0.32184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621078" y="1512168"/>
          <a:ext cx="2115226" cy="1738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0.09759</cdr:x>
      <cdr:y>0.27441</cdr:y>
    </cdr:from>
    <cdr:to>
      <cdr:x>0.30882</cdr:x>
      <cdr:y>0.34037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24299" y="1031875"/>
          <a:ext cx="1567656" cy="248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 Цель 1 квартала </a:t>
          </a:r>
        </a:p>
      </cdr:txBody>
    </cdr:sp>
  </cdr:relSizeAnchor>
  <cdr:relSizeAnchor xmlns:cdr="http://schemas.openxmlformats.org/drawingml/2006/chartDrawing">
    <cdr:from>
      <cdr:x>0.07143</cdr:x>
      <cdr:y>0.21212</cdr:y>
    </cdr:from>
    <cdr:to>
      <cdr:x>0.875</cdr:x>
      <cdr:y>0.21212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576064" y="1008112"/>
          <a:ext cx="648072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0.08929</cdr:x>
      <cdr:y>0.13636</cdr:y>
    </cdr:from>
    <cdr:to>
      <cdr:x>0.22736</cdr:x>
      <cdr:y>0.19433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20080" y="648072"/>
          <a:ext cx="1113585" cy="27547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Годовая цель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0.0573</cdr:x>
      <cdr:y>0.17341</cdr:y>
    </cdr:from>
    <cdr:to>
      <cdr:x>0.94952</cdr:x>
      <cdr:y>0.1763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>
          <a:off x="400051" y="571500"/>
          <a:ext cx="6229350" cy="9525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0.05866</cdr:x>
      <cdr:y>0.09827</cdr:y>
    </cdr:from>
    <cdr:to>
      <cdr:x>0.86221</cdr:x>
      <cdr:y>0.17052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09575" y="323849"/>
          <a:ext cx="5610225" cy="238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/>
            <a:t>Сырье ( 96</a:t>
          </a:r>
          <a:r>
            <a:rPr lang="ru-RU" sz="1100" baseline="0"/>
            <a:t> поз.)</a:t>
          </a:r>
          <a:r>
            <a:rPr lang="ru-RU" sz="1100"/>
            <a:t>                                        </a:t>
          </a:r>
          <a:r>
            <a:rPr lang="ru-RU" sz="1100" b="1" u="sng"/>
            <a:t>Итого</a:t>
          </a:r>
          <a:r>
            <a:rPr lang="ru-RU" sz="1100" b="1" u="sng" baseline="0"/>
            <a:t> комплектующих и материалов ( 1000 поз.)</a:t>
          </a:r>
          <a:endParaRPr lang="ru-RU" sz="1100" b="1" u="sng"/>
        </a:p>
      </cdr:txBody>
    </cdr:sp>
  </cdr:relSizeAnchor>
  <cdr:relSizeAnchor xmlns:cdr="http://schemas.openxmlformats.org/drawingml/2006/chartDrawing">
    <cdr:from>
      <cdr:x>0.0573</cdr:x>
      <cdr:y>0.5</cdr:y>
    </cdr:from>
    <cdr:to>
      <cdr:x>0.95771</cdr:x>
      <cdr:y>0.50289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>
          <a:off x="400051" y="1647825"/>
          <a:ext cx="6286500" cy="9525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0.07094</cdr:x>
      <cdr:y>0.43642</cdr:y>
    </cdr:from>
    <cdr:to>
      <cdr:x>0.39154</cdr:x>
      <cdr:y>0.5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95300" y="1438275"/>
          <a:ext cx="22383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/>
            <a:t>Отечественные ( 534 поз.)  </a:t>
          </a:r>
        </a:p>
      </cdr:txBody>
    </cdr:sp>
  </cdr:relSizeAnchor>
  <cdr:relSizeAnchor xmlns:cdr="http://schemas.openxmlformats.org/drawingml/2006/chartDrawing">
    <cdr:from>
      <cdr:x>0.0573</cdr:x>
      <cdr:y>0.33237</cdr:y>
    </cdr:from>
    <cdr:to>
      <cdr:x>0.94134</cdr:x>
      <cdr:y>0.33526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>
          <a:off x="400051" y="1095375"/>
          <a:ext cx="6172200" cy="9525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0.07503</cdr:x>
      <cdr:y>0.26301</cdr:y>
    </cdr:from>
    <cdr:to>
      <cdr:x>0.34106</cdr:x>
      <cdr:y>0.3237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23876" y="866775"/>
          <a:ext cx="18573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/>
            <a:t>Импорт (248 поз.)</a:t>
          </a:r>
        </a:p>
      </cdr:txBody>
    </cdr:sp>
  </cdr:relSizeAnchor>
  <cdr:relSizeAnchor xmlns:cdr="http://schemas.openxmlformats.org/drawingml/2006/chartDrawing">
    <cdr:from>
      <cdr:x>0.05321</cdr:x>
      <cdr:y>0.23121</cdr:y>
    </cdr:from>
    <cdr:to>
      <cdr:x>0.94679</cdr:x>
      <cdr:y>0.2341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>
          <a:off x="371476" y="762000"/>
          <a:ext cx="6238875" cy="9525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0.0764</cdr:x>
      <cdr:y>0.17341</cdr:y>
    </cdr:from>
    <cdr:to>
      <cdr:x>0.30423</cdr:x>
      <cdr:y>0.2341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33401" y="571500"/>
          <a:ext cx="15906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/>
            <a:t>Аутсорс (122</a:t>
          </a:r>
          <a:r>
            <a:rPr lang="ru-RU" sz="1100" baseline="0"/>
            <a:t> поз.)</a:t>
          </a:r>
          <a:endParaRPr lang="ru-RU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B00E-61FB-49A6-A754-B420786361C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8CDE32-91A6-4332-B63C-2582F61CCE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B00E-61FB-49A6-A754-B420786361C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DE32-91A6-4332-B63C-2582F61C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78CDE32-91A6-4332-B63C-2582F61CCE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B00E-61FB-49A6-A754-B420786361C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B00E-61FB-49A6-A754-B420786361C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78CDE32-91A6-4332-B63C-2582F61CCE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B00E-61FB-49A6-A754-B420786361C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8CDE32-91A6-4332-B63C-2582F61CCE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5FB00E-61FB-49A6-A754-B420786361C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DE32-91A6-4332-B63C-2582F61CCE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B00E-61FB-49A6-A754-B420786361C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78CDE32-91A6-4332-B63C-2582F61CCE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B00E-61FB-49A6-A754-B420786361C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78CDE32-91A6-4332-B63C-2582F61C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B00E-61FB-49A6-A754-B420786361C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8CDE32-91A6-4332-B63C-2582F61C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8CDE32-91A6-4332-B63C-2582F61CCE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B00E-61FB-49A6-A754-B420786361C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78CDE32-91A6-4332-B63C-2582F61CCE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65FB00E-61FB-49A6-A754-B420786361C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65FB00E-61FB-49A6-A754-B420786361C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8CDE32-91A6-4332-B63C-2582F61CCE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Магистрант по направлению «Экономика бережливого производства»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Чарушина</a:t>
            </a:r>
            <a:r>
              <a:rPr lang="ru-RU" dirty="0" smtClean="0"/>
              <a:t> Д.О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Применение принцип вытягивания на ООО ИЗТТ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Переведенные позиции в 2017 году</a:t>
            </a:r>
            <a:endParaRPr lang="ru-RU" dirty="0"/>
          </a:p>
        </p:txBody>
      </p:sp>
      <p:graphicFrame>
        <p:nvGraphicFramePr>
          <p:cNvPr id="7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4723055"/>
              </p:ext>
            </p:extLst>
          </p:nvPr>
        </p:nvGraphicFramePr>
        <p:xfrm>
          <a:off x="3059832" y="1889447"/>
          <a:ext cx="5904656" cy="377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Овал 7"/>
          <p:cNvSpPr/>
          <p:nvPr/>
        </p:nvSpPr>
        <p:spPr>
          <a:xfrm>
            <a:off x="4890298" y="2401924"/>
            <a:ext cx="473790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1889447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График по кол-ву переведенных ПКИ в разрезе года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Вылет в кол-ве 47 шт.- группа метизов, обусловлен одним поставщиком и желание работать по данной системе  с  ИЗТТ.</a:t>
            </a:r>
          </a:p>
          <a:p>
            <a:r>
              <a:rPr lang="ru-RU" dirty="0" smtClean="0"/>
              <a:t> Вылет в кол-ве 3 шт.- обусловлен контролем за переведенными позициями  в прошлые периоды ( февраль, март).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57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Переведенные позиции в 2017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579974768"/>
              </p:ext>
            </p:extLst>
          </p:nvPr>
        </p:nvGraphicFramePr>
        <p:xfrm>
          <a:off x="323528" y="1556792"/>
          <a:ext cx="4032448" cy="35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467381590"/>
              </p:ext>
            </p:extLst>
          </p:nvPr>
        </p:nvGraphicFramePr>
        <p:xfrm>
          <a:off x="4644008" y="1556792"/>
          <a:ext cx="396044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4405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Дорожная карта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590821196"/>
              </p:ext>
            </p:extLst>
          </p:nvPr>
        </p:nvGraphicFramePr>
        <p:xfrm>
          <a:off x="301625" y="2233153"/>
          <a:ext cx="8504238" cy="3160044"/>
        </p:xfrm>
        <a:graphic>
          <a:graphicData uri="http://schemas.openxmlformats.org/presentationml/2006/ole">
            <p:oleObj spid="_x0000_s6154" name="Лист" r:id="rId3" imgW="12201597" imgH="4533804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019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Было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97023" y="2051849"/>
            <a:ext cx="4896545" cy="3330370"/>
          </a:xfrm>
          <a:prstGeom prst="rect">
            <a:avLst/>
          </a:prstGeom>
        </p:spPr>
      </p:pic>
      <p:pic>
        <p:nvPicPr>
          <p:cNvPr id="4" name="Объект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6426" y="1412776"/>
            <a:ext cx="4147661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4009658"/>
            <a:ext cx="3240360" cy="22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88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Стало 2017 год.</a:t>
            </a:r>
            <a:endParaRPr lang="ru-RU" dirty="0"/>
          </a:p>
        </p:txBody>
      </p:sp>
      <p:pic>
        <p:nvPicPr>
          <p:cNvPr id="3" name="Picture 4" descr="C:\Users\Dasha\Desktop\13-03-2017_18-08-36\20170313_1452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8513" y="1928833"/>
            <a:ext cx="4704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Dasha\Desktop\13-03-2017_18-08-36\20170313_1452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1551" y="2083265"/>
            <a:ext cx="4725353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70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2017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04199922"/>
              </p:ext>
            </p:extLst>
          </p:nvPr>
        </p:nvGraphicFramePr>
        <p:xfrm>
          <a:off x="611561" y="1639390"/>
          <a:ext cx="7992888" cy="445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903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2017 года</a:t>
            </a:r>
            <a:endParaRPr lang="ru-RU" dirty="0"/>
          </a:p>
        </p:txBody>
      </p:sp>
      <p:graphicFrame>
        <p:nvGraphicFramePr>
          <p:cNvPr id="3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5643836"/>
              </p:ext>
            </p:extLst>
          </p:nvPr>
        </p:nvGraphicFramePr>
        <p:xfrm>
          <a:off x="467544" y="1268760"/>
          <a:ext cx="8229600" cy="5030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249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1507622"/>
              </p:ext>
            </p:extLst>
          </p:nvPr>
        </p:nvGraphicFramePr>
        <p:xfrm>
          <a:off x="323528" y="188640"/>
          <a:ext cx="8064896" cy="317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10347674"/>
              </p:ext>
            </p:extLst>
          </p:nvPr>
        </p:nvGraphicFramePr>
        <p:xfrm>
          <a:off x="251520" y="3573016"/>
          <a:ext cx="8676457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97696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 экономического эффекта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6905774"/>
              </p:ext>
            </p:extLst>
          </p:nvPr>
        </p:nvGraphicFramePr>
        <p:xfrm>
          <a:off x="467544" y="1484784"/>
          <a:ext cx="8424936" cy="488855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12468"/>
                <a:gridCol w="4212468"/>
              </a:tblGrid>
              <a:tr h="70168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Запас 2017</a:t>
                      </a:r>
                      <a:r>
                        <a:rPr lang="ru-RU" baseline="0" dirty="0" smtClean="0"/>
                        <a:t> года (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12.12.2017)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235 125 549 руб.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40652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 запас на планы 2018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923 557 000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endParaRPr lang="ru-RU" dirty="0"/>
                    </a:p>
                  </a:txBody>
                  <a:tcPr anchor="ctr"/>
                </a:tc>
              </a:tr>
              <a:tr h="130311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Рассчитаем месячную потребность на планы 2018 года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Месячная потребность на 2018 год=  923 125 549 руб. / 12 мес.</a:t>
                      </a:r>
                    </a:p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Месячная потребность = 76 927 129 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endParaRPr lang="ru-RU" dirty="0"/>
                    </a:p>
                  </a:txBody>
                  <a:tcPr/>
                </a:tc>
              </a:tr>
              <a:tr h="1430616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позициям переведенным на вытягивания средняя оборачиваемость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0,9 </a:t>
                      </a:r>
                      <a:endParaRPr lang="ru-RU" dirty="0"/>
                    </a:p>
                  </a:txBody>
                  <a:tcPr anchor="ctr"/>
                </a:tc>
              </a:tr>
              <a:tr h="40652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Прогнозная оборачиваемость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0,9* 0,8 ( 80%) = 0,72 </a:t>
                      </a:r>
                      <a:endParaRPr lang="ru-RU" dirty="0"/>
                    </a:p>
                  </a:txBody>
                  <a:tcPr anchor="ctr"/>
                </a:tc>
              </a:tr>
              <a:tr h="40652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Запас на месяц ( с учетом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прогнозной оборачиваемости 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954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605 руб. 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3682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предприятии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90328" cy="4572000"/>
          </a:xfrm>
        </p:spPr>
        <p:txBody>
          <a:bodyPr/>
          <a:lstStyle/>
          <a:p>
            <a:r>
              <a:rPr lang="ru-RU" dirty="0"/>
              <a:t>Основным видом деятельности организации является производство промышленного вентиляционного оборудования, оборудования для обогрева </a:t>
            </a:r>
            <a:r>
              <a:rPr lang="ru-RU" dirty="0" smtClean="0"/>
              <a:t>воздуха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D\Desktop\izt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4010473" cy="168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экономического эффекта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383164"/>
              </p:ext>
            </p:extLst>
          </p:nvPr>
        </p:nvGraphicFramePr>
        <p:xfrm>
          <a:off x="1524000" y="1397000"/>
          <a:ext cx="6096000" cy="1645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учетом вариации планов ( 0,9 ) запас на месяц 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121 000 000*0,9= 134 444 000 руб. ( остаток на каждый месяц) 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определения оборачиваемости при новых остатках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76,9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млн.руб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134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млн.р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0,57 оборотов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3356992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Если как сейчас склад оборачивается в среднем 1 раз за 3 месяца, то запасы будут равны = 230,7 млн. </a:t>
            </a:r>
            <a:r>
              <a:rPr lang="ru-RU" dirty="0" err="1" smtClean="0"/>
              <a:t>руб</a:t>
            </a:r>
            <a:endParaRPr lang="ru-RU" dirty="0" smtClean="0"/>
          </a:p>
          <a:p>
            <a:pPr lvl="0"/>
            <a:r>
              <a:rPr lang="ru-RU" dirty="0"/>
              <a:t>Если  склад будет оборачиваться в среднем 1 раз в 2 месяца, то запасы будут равны= 134 444 000 </a:t>
            </a:r>
            <a:r>
              <a:rPr lang="ru-RU" dirty="0" err="1" smtClean="0"/>
              <a:t>руб</a:t>
            </a:r>
            <a:endParaRPr lang="ru-RU" dirty="0" smtClean="0"/>
          </a:p>
          <a:p>
            <a:r>
              <a:rPr lang="ru-RU" dirty="0"/>
              <a:t>Разница составляет =  230,7 млн.руб-134 </a:t>
            </a:r>
            <a:r>
              <a:rPr lang="ru-RU" dirty="0" err="1"/>
              <a:t>млн.руб</a:t>
            </a:r>
            <a:r>
              <a:rPr lang="ru-RU" dirty="0"/>
              <a:t>.= 96 256 000 руб.</a:t>
            </a:r>
          </a:p>
          <a:p>
            <a:r>
              <a:rPr lang="ru-RU" dirty="0"/>
              <a:t>Экономический </a:t>
            </a:r>
            <a:r>
              <a:rPr lang="ru-RU" dirty="0" smtClean="0"/>
              <a:t>эффект</a:t>
            </a:r>
            <a:r>
              <a:rPr lang="en-US" dirty="0" smtClean="0"/>
              <a:t>:</a:t>
            </a:r>
          </a:p>
          <a:p>
            <a:r>
              <a:rPr lang="ru-RU" dirty="0"/>
              <a:t>При запасах 96,256 млн руб. * % банку = 802 000 руб.</a:t>
            </a:r>
          </a:p>
          <a:p>
            <a:r>
              <a:rPr lang="ru-RU" dirty="0"/>
              <a:t>802 000* 12 месяцев= 9 624 000 руб. </a:t>
            </a:r>
          </a:p>
          <a:p>
            <a:pPr algn="ctr"/>
            <a:r>
              <a:rPr lang="ru-RU" b="1" dirty="0"/>
              <a:t>9 624 000 </a:t>
            </a:r>
            <a:r>
              <a:rPr lang="ru-RU" b="1" dirty="0" err="1"/>
              <a:t>руб</a:t>
            </a:r>
            <a:r>
              <a:rPr lang="ru-RU" b="1" dirty="0"/>
              <a:t>+ 5 000 000 неликвидов = </a:t>
            </a:r>
            <a:r>
              <a:rPr lang="ru-RU" b="1" u="sng" dirty="0"/>
              <a:t>14 624 000</a:t>
            </a:r>
            <a:endParaRPr lang="ru-RU" dirty="0"/>
          </a:p>
          <a:p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1938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</a:t>
            </a:r>
            <a:endParaRPr lang="ru-RU" dirty="0"/>
          </a:p>
        </p:txBody>
      </p:sp>
      <p:pic>
        <p:nvPicPr>
          <p:cNvPr id="7171" name="Picture 3" descr="C:\Users\D\Desktop\Новый рисунок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902" y="1456687"/>
            <a:ext cx="30670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\Desktop\Новый рисунок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3621"/>
            <a:ext cx="315277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36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пункты 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2290126"/>
              </p:ext>
            </p:extLst>
          </p:nvPr>
        </p:nvGraphicFramePr>
        <p:xfrm>
          <a:off x="395536" y="1268760"/>
          <a:ext cx="8352928" cy="610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/>
                <a:gridCol w="6624736"/>
              </a:tblGrid>
              <a:tr h="30380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 проекта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01.05.2015-31.12.2018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Краткое описание проекта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Перевод на систему вытягивания всех возможных поставщиков, с учетом ограничений.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Границы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Готовность поставщика выстраивать взаимовыгодные отношения. 2.  Возможность хранения  под ИЗТТ страхового запаса.3. Подпись 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доп.соглашения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формировании страхового запаса.4. Активная совместная работа по регулированию запаса в цепочке.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Предпосылки проекта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Необеспеченность производства всеми необходимыми  комплектующими. 2. Кол-во запаса  на складе превышает фактическую потребность в 2 раза. 3. Низкая оборачиваемость склада, "заморозка" денежных средств</a:t>
                      </a:r>
                    </a:p>
                    <a:p>
                      <a:pPr algn="ctr"/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Своевременное обеспечение производства, уменьшение мест хранения на складе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и предполагаемые результаты проекта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Оборачиваемость всего склада 0.5 раз в месяц. Обеспеченность производство 100 %.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097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проекта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8466286"/>
              </p:ext>
            </p:extLst>
          </p:nvPr>
        </p:nvGraphicFramePr>
        <p:xfrm>
          <a:off x="467544" y="1484785"/>
          <a:ext cx="8424936" cy="4877662"/>
        </p:xfrm>
        <a:graphic>
          <a:graphicData uri="http://schemas.openxmlformats.org/drawingml/2006/table">
            <a:tbl>
              <a:tblPr firstRow="1" firstCol="1" bandRow="1"/>
              <a:tblGrid>
                <a:gridCol w="414802"/>
                <a:gridCol w="2609098"/>
                <a:gridCol w="2692933"/>
                <a:gridCol w="2708103"/>
              </a:tblGrid>
              <a:tr h="800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Риски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Описание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Мероприятия по их предупреждению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Отсутствие автоматизации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Более 2500 карт находится в обороте на складе, все чаще сталкиваемся с проблемой потери карт на складе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Автоматизация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Риск не возможности перевода 100 номенклатур за 1 квартал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Переезд и ограничения склада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Утверждение критериев перевода групп совместно со складом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Замораживание ден. средств в запасы поставщиков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Не все поставщики готовы держать запас без аванса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Выездные переговоры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08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Главное о ИЗТТ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Цели на 2018 год</a:t>
            </a:r>
            <a:r>
              <a:rPr lang="en-US" dirty="0" smtClean="0"/>
              <a:t>;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Объем выпуска готовой продукции 650 000</a:t>
            </a:r>
            <a:r>
              <a:rPr lang="ru-RU" dirty="0"/>
              <a:t> </a:t>
            </a:r>
            <a:r>
              <a:rPr lang="ru-RU" dirty="0" smtClean="0"/>
              <a:t>шт.</a:t>
            </a:r>
            <a:r>
              <a:rPr lang="en-US" dirty="0" smtClean="0"/>
              <a:t>;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 Срок выполнения заказа до 15 дней</a:t>
            </a:r>
            <a:r>
              <a:rPr lang="en-US" dirty="0" smtClean="0"/>
              <a:t>;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Оборачиваемость запасов 0,5 раз/мес.</a:t>
            </a:r>
            <a:r>
              <a:rPr lang="en-US" dirty="0" smtClean="0"/>
              <a:t>;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ru-RU" dirty="0" smtClean="0"/>
              <a:t>Повышение результативности основных процессов</a:t>
            </a:r>
            <a:r>
              <a:rPr lang="en-US" dirty="0" smtClean="0"/>
              <a:t>;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Количество сертифицированных лидеров по развитию 10 человек.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55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36912"/>
            <a:ext cx="8534400" cy="7588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Ката </a:t>
            </a:r>
            <a:r>
              <a:rPr lang="ru-RU" dirty="0" err="1" smtClean="0"/>
              <a:t>коучинг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2946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процессы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Годовое планирование производством</a:t>
            </a:r>
          </a:p>
          <a:p>
            <a:pPr marL="342900" indent="-342900">
              <a:buAutoNum type="arabicPeriod"/>
            </a:pP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Закуп комплектующими и материалами ( отечественное снабжение)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Закуп комплектующих и материалов ( импорт)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Управление проектирование и разработкой процессов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Оперативное планирование производства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Управление несоответствующей продукцией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Управление технологическим оборудованием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Управление системой менеджмента</a:t>
            </a:r>
          </a:p>
          <a:p>
            <a:pPr marL="342900" indent="-342900">
              <a:buAutoNum type="arabicPeriod"/>
            </a:pPr>
            <a:r>
              <a:rPr lang="ru-RU" sz="2400" dirty="0">
                <a:cs typeface="Times New Roman" pitchFamily="18" charset="0"/>
              </a:rPr>
              <a:t> У</a:t>
            </a:r>
            <a:r>
              <a:rPr lang="ru-RU" sz="2400" dirty="0" smtClean="0">
                <a:cs typeface="Times New Roman" pitchFamily="18" charset="0"/>
              </a:rPr>
              <a:t>правление проектами </a:t>
            </a:r>
            <a:endParaRPr lang="ru-RU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609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Ката </a:t>
            </a:r>
            <a:r>
              <a:rPr lang="ru-RU" dirty="0" err="1" smtClean="0"/>
              <a:t>коучинг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C:\Users\D\Desktop\15-03-2018_22-55-53\20180222_1407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82699"/>
            <a:ext cx="288032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\Desktop\15-03-2018_22-55-53\20180222_1408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6281" y="1582699"/>
            <a:ext cx="5338008" cy="30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\Desktop\15-03-2018_22-55-53\20180222_1408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13524"/>
            <a:ext cx="3390900" cy="19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D\Desktop\15-03-2018_22-55-53\20180222_1408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58218"/>
            <a:ext cx="3557103" cy="200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38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Ката </a:t>
            </a:r>
            <a:r>
              <a:rPr lang="ru-RU" dirty="0" err="1"/>
              <a:t>коучинг</a:t>
            </a:r>
            <a:r>
              <a:rPr lang="ru-RU" dirty="0"/>
              <a:t>. Процесс обеспечение материалами и комплектующими </a:t>
            </a:r>
          </a:p>
        </p:txBody>
      </p:sp>
      <p:pic>
        <p:nvPicPr>
          <p:cNvPr id="8194" name="Picture 2" descr="C:\Users\D\Desktop\15-03-2018_22-55-53\20180222_1408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49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437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Ката </a:t>
            </a:r>
            <a:r>
              <a:rPr lang="ru-RU" dirty="0" err="1" smtClean="0"/>
              <a:t>коучинг</a:t>
            </a:r>
            <a:r>
              <a:rPr lang="ru-RU" dirty="0" smtClean="0"/>
              <a:t>. Процесс обеспечение материалами и комплектующими </a:t>
            </a:r>
            <a:endParaRPr lang="ru-RU" dirty="0"/>
          </a:p>
        </p:txBody>
      </p:sp>
      <p:pic>
        <p:nvPicPr>
          <p:cNvPr id="12290" name="Picture 2" descr="C:\Users\D\Desktop\15-03-2018_22-55-53\20180221_1605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6352" cy="473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58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asha\Desktop\elektricheskaya-teplovaya-zavesa-s-te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2541553" cy="211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Т</a:t>
            </a:r>
            <a:r>
              <a:rPr lang="ru-RU" dirty="0" smtClean="0"/>
              <a:t>епловые вентиляторы</a:t>
            </a:r>
            <a:r>
              <a:rPr lang="en-US" dirty="0" smtClean="0"/>
              <a:t>;</a:t>
            </a:r>
          </a:p>
          <a:p>
            <a:r>
              <a:rPr lang="ru-RU" dirty="0" smtClean="0"/>
              <a:t>Завесы</a:t>
            </a:r>
            <a:r>
              <a:rPr lang="en-US" dirty="0" smtClean="0"/>
              <a:t>;</a:t>
            </a:r>
          </a:p>
          <a:p>
            <a:r>
              <a:rPr lang="ru-RU" dirty="0"/>
              <a:t>И</a:t>
            </a:r>
            <a:r>
              <a:rPr lang="ru-RU" dirty="0" smtClean="0"/>
              <a:t>нфракрасные обогреватели</a:t>
            </a:r>
            <a:r>
              <a:rPr lang="en-US" dirty="0" smtClean="0"/>
              <a:t>;</a:t>
            </a:r>
          </a:p>
          <a:p>
            <a:r>
              <a:rPr lang="ru-RU" dirty="0"/>
              <a:t>Г</a:t>
            </a:r>
            <a:r>
              <a:rPr lang="ru-RU" dirty="0" smtClean="0"/>
              <a:t>азовые обогреватели</a:t>
            </a:r>
            <a:r>
              <a:rPr lang="en-US" dirty="0" smtClean="0"/>
              <a:t>;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874615" cy="23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1129" y="3741520"/>
            <a:ext cx="2266280" cy="250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10235"/>
            <a:ext cx="1999555" cy="166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1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Ката </a:t>
            </a:r>
            <a:r>
              <a:rPr lang="ru-RU" dirty="0" err="1" smtClean="0"/>
              <a:t>коучинг</a:t>
            </a:r>
            <a:r>
              <a:rPr lang="ru-RU" dirty="0" smtClean="0"/>
              <a:t>. Процесс обеспечение материалами и комплектующими.</a:t>
            </a:r>
            <a:endParaRPr lang="ru-RU" dirty="0"/>
          </a:p>
        </p:txBody>
      </p:sp>
      <p:pic>
        <p:nvPicPr>
          <p:cNvPr id="13314" name="Picture 2" descr="C:\Users\D\Desktop\15-03-2018_22-55-53\20180222_1408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9050"/>
            <a:ext cx="7944496" cy="46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23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Ката </a:t>
            </a:r>
            <a:r>
              <a:rPr lang="ru-RU" dirty="0" err="1" smtClean="0"/>
              <a:t>коучинг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7" name="Picture 3" descr="C:\Users\D\Desktop\20171226_1141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00808"/>
            <a:ext cx="3384376" cy="371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D\Desktop\20180109_1557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3740433" cy="371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96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Индикаторы процесса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3618054"/>
              </p:ext>
            </p:extLst>
          </p:nvPr>
        </p:nvGraphicFramePr>
        <p:xfrm>
          <a:off x="683568" y="1556792"/>
          <a:ext cx="7776864" cy="41044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92288"/>
                <a:gridCol w="2592288"/>
                <a:gridCol w="2592288"/>
              </a:tblGrid>
              <a:tr h="20522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Индикатор результативности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Индикатор эффективности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Индикатор протекания процесса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20522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Обеспеченности недельного плана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Коэффициент</a:t>
                      </a:r>
                      <a:r>
                        <a:rPr lang="ru-RU" baseline="0" dirty="0" smtClean="0"/>
                        <a:t> оборачиваемости комплектующих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переведенных</a:t>
                      </a:r>
                      <a:r>
                        <a:rPr lang="ru-RU" baseline="0" dirty="0" smtClean="0"/>
                        <a:t> позиций на вытягивания 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20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Индикатор результативности 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807114"/>
              </p:ext>
            </p:extLst>
          </p:nvPr>
        </p:nvGraphicFramePr>
        <p:xfrm>
          <a:off x="611560" y="2024062"/>
          <a:ext cx="7920880" cy="392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69391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Индикатор эффективности 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9663802"/>
              </p:ext>
            </p:extLst>
          </p:nvPr>
        </p:nvGraphicFramePr>
        <p:xfrm>
          <a:off x="539552" y="1556792"/>
          <a:ext cx="80648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41502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Индикатор протекания процесса 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5101645"/>
              </p:ext>
            </p:extLst>
          </p:nvPr>
        </p:nvGraphicFramePr>
        <p:xfrm>
          <a:off x="395537" y="1484784"/>
          <a:ext cx="84249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25105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924944"/>
            <a:ext cx="813690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15236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торговая марка </a:t>
            </a:r>
            <a:endParaRPr lang="ru-RU" dirty="0"/>
          </a:p>
        </p:txBody>
      </p:sp>
      <p:pic>
        <p:nvPicPr>
          <p:cNvPr id="2050" name="Picture 2" descr="C:\Users\D\Desktop\ce1bc7b951f12ba71ce8ac27f72d9db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5720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82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обственная  </a:t>
            </a:r>
            <a:r>
              <a:rPr lang="ru-RU" dirty="0"/>
              <a:t>торговая марка </a:t>
            </a:r>
          </a:p>
        </p:txBody>
      </p:sp>
      <p:pic>
        <p:nvPicPr>
          <p:cNvPr id="3074" name="Picture 2" descr="C:\Users\D\Desktop\6e2b2dd49f8126c68b9b9c09f21804e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40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Главное о ИЗТТ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Миссия компании</a:t>
            </a:r>
          </a:p>
          <a:p>
            <a:pPr marL="0" indent="0" algn="ctr">
              <a:buNone/>
            </a:pPr>
            <a:r>
              <a:rPr lang="en-US" b="1" dirty="0" smtClean="0"/>
              <a:t> </a:t>
            </a:r>
            <a:r>
              <a:rPr lang="ru-RU" i="1" dirty="0" smtClean="0"/>
              <a:t>«Развиваясь </a:t>
            </a:r>
            <a:r>
              <a:rPr lang="ru-RU" i="1" dirty="0"/>
              <a:t>и совершенствуясь, мы создаем условия для Вашего </a:t>
            </a:r>
            <a:r>
              <a:rPr lang="ru-RU" i="1" dirty="0" smtClean="0"/>
              <a:t>комфорта»</a:t>
            </a:r>
          </a:p>
          <a:p>
            <a:pPr marL="0" indent="0" algn="ctr">
              <a:buNone/>
            </a:pPr>
            <a:r>
              <a:rPr lang="ru-RU" b="1" dirty="0" smtClean="0"/>
              <a:t>Стратегия компании</a:t>
            </a:r>
            <a:endParaRPr lang="en-US" dirty="0" smtClean="0"/>
          </a:p>
          <a:p>
            <a:pPr marL="0" indent="0" algn="ctr">
              <a:buNone/>
            </a:pPr>
            <a:r>
              <a:rPr lang="ru-RU" i="1" dirty="0" smtClean="0"/>
              <a:t>«</a:t>
            </a:r>
            <a:r>
              <a:rPr lang="ru-RU" i="1" dirty="0"/>
              <a:t>Лидерство по поставкам качественной продукции точно в срок, в соответствии с требованиями заказчика, в том числе на глобальных </a:t>
            </a:r>
            <a:r>
              <a:rPr lang="ru-RU" i="1" dirty="0" smtClean="0"/>
              <a:t>рынках»</a:t>
            </a:r>
          </a:p>
          <a:p>
            <a:pPr marL="0" indent="0" algn="ctr">
              <a:buNone/>
            </a:pPr>
            <a:r>
              <a:rPr lang="ru-RU" i="1" dirty="0" smtClean="0"/>
              <a:t>«</a:t>
            </a:r>
            <a:r>
              <a:rPr lang="ru-RU" i="1" dirty="0"/>
              <a:t>Создание самообучающейся организации, способной к </a:t>
            </a:r>
            <a:r>
              <a:rPr lang="ru-RU" i="1" dirty="0" smtClean="0"/>
              <a:t>самосовершенствованию»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2851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Главное о ИЗТТ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Цели на 2018 год</a:t>
            </a:r>
            <a:r>
              <a:rPr lang="en-US" dirty="0" smtClean="0"/>
              <a:t>;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Объем выпуска готовой продукции 650 000</a:t>
            </a:r>
            <a:r>
              <a:rPr lang="ru-RU" dirty="0"/>
              <a:t> </a:t>
            </a:r>
            <a:r>
              <a:rPr lang="ru-RU" dirty="0" smtClean="0"/>
              <a:t>шт.</a:t>
            </a:r>
            <a:r>
              <a:rPr lang="en-US" dirty="0" smtClean="0"/>
              <a:t>;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 Срок выполнения заказа до 15 дней</a:t>
            </a:r>
            <a:r>
              <a:rPr lang="en-US" dirty="0" smtClean="0"/>
              <a:t>;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Оборачиваемость запасов 0,5 раз/мес.</a:t>
            </a:r>
            <a:r>
              <a:rPr lang="en-US" dirty="0" smtClean="0"/>
              <a:t>;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ru-RU" dirty="0" smtClean="0"/>
              <a:t>Повышение результативности основных процессов</a:t>
            </a:r>
            <a:r>
              <a:rPr lang="en-US" dirty="0" smtClean="0"/>
              <a:t>;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Количество сертифицированных лидеров по развитию 10 человек.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89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636912"/>
            <a:ext cx="8534400" cy="758825"/>
          </a:xfrm>
        </p:spPr>
        <p:txBody>
          <a:bodyPr/>
          <a:lstStyle/>
          <a:p>
            <a:r>
              <a:rPr lang="ru-RU" dirty="0" smtClean="0"/>
              <a:t>Эксперимент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92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229</TotalTime>
  <Words>798</Words>
  <Application>Microsoft Office PowerPoint</Application>
  <PresentationFormat>Экран (4:3)</PresentationFormat>
  <Paragraphs>149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Официальная</vt:lpstr>
      <vt:lpstr>Лист</vt:lpstr>
      <vt:lpstr>Применение принцип вытягивания на ООО ИЗТТ</vt:lpstr>
      <vt:lpstr>О предприятии</vt:lpstr>
      <vt:lpstr>Продукция</vt:lpstr>
      <vt:lpstr>Основная торговая марка </vt:lpstr>
      <vt:lpstr>Собственная  торговая марка </vt:lpstr>
      <vt:lpstr>Главное о ИЗТТ</vt:lpstr>
      <vt:lpstr>Главное о ИЗТТ</vt:lpstr>
      <vt:lpstr>Эксперимент </vt:lpstr>
      <vt:lpstr>Слайд 9</vt:lpstr>
      <vt:lpstr>Переведенные позиции в 2017 году</vt:lpstr>
      <vt:lpstr>Переведенные позиции в 2017 году</vt:lpstr>
      <vt:lpstr>Дорожная карта </vt:lpstr>
      <vt:lpstr>Было </vt:lpstr>
      <vt:lpstr>Стало 2017 год.</vt:lpstr>
      <vt:lpstr>Слайд 15</vt:lpstr>
      <vt:lpstr>Итоги 2017</vt:lpstr>
      <vt:lpstr>Итоги 2017 года</vt:lpstr>
      <vt:lpstr>Слайд 18</vt:lpstr>
      <vt:lpstr>Расчет экономического эффекта</vt:lpstr>
      <vt:lpstr>Расчет экономического эффекта</vt:lpstr>
      <vt:lpstr>Проект </vt:lpstr>
      <vt:lpstr>Основные пункты  </vt:lpstr>
      <vt:lpstr>Риски проекта </vt:lpstr>
      <vt:lpstr>Главное о ИЗТТ</vt:lpstr>
      <vt:lpstr>Слайд 25</vt:lpstr>
      <vt:lpstr>Основные процессы</vt:lpstr>
      <vt:lpstr>Ката коучинг </vt:lpstr>
      <vt:lpstr>Ката коучинг. Процесс обеспечение материалами и комплектующими </vt:lpstr>
      <vt:lpstr>Ката коучинг. Процесс обеспечение материалами и комплектующими </vt:lpstr>
      <vt:lpstr>Ката коучинг. Процесс обеспечение материалами и комплектующими.</vt:lpstr>
      <vt:lpstr>Ката коучинг </vt:lpstr>
      <vt:lpstr>Индикаторы процесса </vt:lpstr>
      <vt:lpstr>Индикатор результативности </vt:lpstr>
      <vt:lpstr>Индикатор эффективности </vt:lpstr>
      <vt:lpstr>Индикатор протекания процесса </vt:lpstr>
      <vt:lpstr>Слайд 36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принцип вытягивания на ООО ИЗТТ</dc:title>
  <dc:creator>D</dc:creator>
  <cp:lastModifiedBy>katya</cp:lastModifiedBy>
  <cp:revision>24</cp:revision>
  <dcterms:created xsi:type="dcterms:W3CDTF">2018-03-15T18:21:10Z</dcterms:created>
  <dcterms:modified xsi:type="dcterms:W3CDTF">2018-04-06T07:10:53Z</dcterms:modified>
</cp:coreProperties>
</file>