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74" r:id="rId3"/>
    <p:sldId id="266" r:id="rId4"/>
    <p:sldId id="267" r:id="rId5"/>
    <p:sldId id="259" r:id="rId6"/>
    <p:sldId id="264" r:id="rId7"/>
    <p:sldId id="263" r:id="rId8"/>
    <p:sldId id="261" r:id="rId9"/>
    <p:sldId id="269" r:id="rId10"/>
    <p:sldId id="258" r:id="rId11"/>
    <p:sldId id="271" r:id="rId12"/>
    <p:sldId id="272" r:id="rId13"/>
    <p:sldId id="27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3D4E2-5E3D-4399-8824-98A85B459B1E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B9D01-00EB-414B-B3D0-710BD6F3E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5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73B245-698A-43AD-9322-EDF7CEA9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7A1F6B-6A4E-47EF-86A8-E2BDD35DB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"Теоретические основы инструмента SFM и практическое применение в компаниях"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10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Leegin</a:t>
            </a:r>
            <a:r>
              <a:rPr lang="en-US" dirty="0">
                <a:solidFill>
                  <a:schemeClr val="tx1"/>
                </a:solidFill>
              </a:rPr>
              <a:t> Creative Leather Products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3837" y="2095156"/>
            <a:ext cx="7484587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a typeface="Ebrima" pitchFamily="2" charset="0"/>
                <a:cs typeface="Ebrima" pitchFamily="2" charset="0"/>
              </a:rPr>
              <a:t>                                   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smtClean="0">
                <a:latin typeface="Arial" pitchFamily="34" charset="0"/>
                <a:ea typeface="Ebrima" pitchFamily="2" charset="0"/>
                <a:cs typeface="Ebrima" pitchFamily="2" charset="0"/>
              </a:rPr>
              <a:t>                           </a:t>
            </a:r>
            <a:endParaRPr lang="ru-RU" dirty="0" smtClean="0"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                                                              </a:t>
            </a:r>
            <a:endParaRPr lang="ru-RU" dirty="0">
              <a:solidFill>
                <a:schemeClr val="tx1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                              </a:t>
            </a:r>
            <a:endParaRPr lang="ru-RU" dirty="0">
              <a:latin typeface="Arial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3111" y="2401838"/>
            <a:ext cx="2304256" cy="1387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Качество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95520" y="2636912"/>
            <a:ext cx="244827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Доставка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53771" y="4349834"/>
            <a:ext cx="3024336" cy="1450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50390" y="4354548"/>
            <a:ext cx="3133577" cy="1450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Моральный настрой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228184" y="2401838"/>
            <a:ext cx="2808312" cy="1293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Безопасность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08" y="1016843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компании </a:t>
            </a:r>
            <a:r>
              <a:rPr lang="ru-RU" sz="2800" dirty="0" err="1"/>
              <a:t>Leegin</a:t>
            </a:r>
            <a:r>
              <a:rPr lang="ru-RU" sz="2800" dirty="0"/>
              <a:t> </a:t>
            </a:r>
            <a:r>
              <a:rPr lang="ru-RU" sz="2800" dirty="0" err="1"/>
              <a:t>Creative</a:t>
            </a:r>
            <a:r>
              <a:rPr lang="ru-RU" sz="2800" dirty="0"/>
              <a:t> </a:t>
            </a:r>
            <a:r>
              <a:rPr lang="ru-RU" sz="2800" dirty="0" err="1"/>
              <a:t>Leather</a:t>
            </a:r>
            <a:r>
              <a:rPr lang="ru-RU" sz="2800" dirty="0"/>
              <a:t> </a:t>
            </a:r>
            <a:r>
              <a:rPr lang="ru-RU" sz="2800" dirty="0" err="1"/>
              <a:t>Products</a:t>
            </a:r>
            <a:r>
              <a:rPr lang="ru-RU" sz="2800" dirty="0"/>
              <a:t>   применяется табло с показателями, измеряющими </a:t>
            </a:r>
            <a:r>
              <a:rPr lang="ru-RU" sz="2800" dirty="0" smtClean="0"/>
              <a:t>КЦДБМ: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254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ru-RU" dirty="0"/>
              <a:t>ПАО КАМАЗ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908720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dirty="0"/>
              <a:t>В производственной системе </a:t>
            </a:r>
            <a:r>
              <a:rPr lang="ru-RU" sz="2400" dirty="0" smtClean="0"/>
              <a:t>КАМАЗ</a:t>
            </a:r>
            <a:r>
              <a:rPr lang="en-GB" sz="2400" dirty="0"/>
              <a:t> </a:t>
            </a:r>
            <a:r>
              <a:rPr lang="ru-RU" sz="2400" dirty="0"/>
              <a:t>принят стандарт </a:t>
            </a:r>
            <a:r>
              <a:rPr lang="en-GB" sz="2400" dirty="0"/>
              <a:t>SFM (Shop Floor Management) </a:t>
            </a:r>
            <a:r>
              <a:rPr lang="ru-RU" sz="2400" dirty="0" smtClean="0"/>
              <a:t> </a:t>
            </a:r>
            <a:r>
              <a:rPr lang="ru-RU" sz="2400" dirty="0"/>
              <a:t>для поддержания структуры </a:t>
            </a:r>
            <a:r>
              <a:rPr lang="ru-RU" sz="2400" dirty="0" smtClean="0"/>
              <a:t>ответственности, контроля </a:t>
            </a:r>
            <a:r>
              <a:rPr lang="ru-RU" sz="2400" dirty="0"/>
              <a:t>выполнения целей и улучшения процессов к </a:t>
            </a:r>
            <a:r>
              <a:rPr lang="ru-RU" sz="2400" dirty="0" smtClean="0"/>
              <a:t>использованию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687366" cy="38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472608" cy="38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03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ПАО «Мотовилихинские заводы»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040" y="980728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dirty="0" smtClean="0"/>
              <a:t>Стратегические </a:t>
            </a:r>
            <a:r>
              <a:rPr lang="ru-RU" sz="2400" dirty="0"/>
              <a:t>цели ПАО «Мотовилихинские заводы» через цели операционной системы заводов, департаментов, подразделений доведены до личных целей работников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49" y="3068960"/>
            <a:ext cx="38884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5946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24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180"/>
            <a:ext cx="8229600" cy="1143000"/>
          </a:xfrm>
        </p:spPr>
        <p:txBody>
          <a:bodyPr/>
          <a:lstStyle/>
          <a:p>
            <a:r>
              <a:rPr lang="ru-RU" dirty="0" smtClean="0"/>
              <a:t>АО «Концерн» </a:t>
            </a:r>
            <a:r>
              <a:rPr lang="ru-RU" dirty="0"/>
              <a:t>Калашников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dirty="0"/>
              <a:t>Концерн Калашников активно участвует во внедрении философии </a:t>
            </a:r>
            <a:r>
              <a:rPr lang="ru-RU" sz="2400" dirty="0" smtClean="0"/>
              <a:t>БП </a:t>
            </a:r>
            <a:r>
              <a:rPr lang="ru-RU" sz="2400" dirty="0"/>
              <a:t>и различных инструментов для снижения непроизводственных затрат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8100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4032"/>
            <a:ext cx="4329824" cy="38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88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Применение </a:t>
            </a:r>
            <a:r>
              <a:rPr lang="ru-RU" sz="2400" dirty="0"/>
              <a:t>методов и инструментов бережливого производства на нашем предприятии ООО «Флагман» сегодня стало необходимо, т.к. требования заказчика растут ежедневно, и мы должны не только поспевать за ними, а опережать их, т.е. предвосхищать ожидания клиента.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72" y="3717032"/>
            <a:ext cx="3978595" cy="272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536504" cy="272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34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Миссия </a:t>
            </a:r>
            <a:r>
              <a:rPr lang="en-GB" dirty="0" smtClean="0"/>
              <a:t>SFM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0212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 smtClean="0"/>
              <a:t>-</a:t>
            </a:r>
            <a:r>
              <a:rPr lang="ru-RU" dirty="0" smtClean="0"/>
              <a:t>расширить </a:t>
            </a:r>
            <a:r>
              <a:rPr lang="ru-RU" dirty="0"/>
              <a:t>права и возможности </a:t>
            </a:r>
            <a:r>
              <a:rPr lang="ru-RU" dirty="0" smtClean="0"/>
              <a:t>сотрудников</a:t>
            </a:r>
          </a:p>
          <a:p>
            <a:pPr marL="137160" indent="0">
              <a:buNone/>
            </a:pPr>
            <a:r>
              <a:rPr lang="en-GB" dirty="0" smtClean="0"/>
              <a:t>-</a:t>
            </a:r>
            <a:r>
              <a:rPr lang="ru-RU" dirty="0" smtClean="0"/>
              <a:t>рационализировать процесс</a:t>
            </a:r>
          </a:p>
          <a:p>
            <a:pPr marL="137160" indent="0">
              <a:buNone/>
            </a:pPr>
            <a:r>
              <a:rPr lang="en-GB" dirty="0" smtClean="0"/>
              <a:t>-</a:t>
            </a:r>
            <a:r>
              <a:rPr lang="ru-RU" dirty="0" smtClean="0"/>
              <a:t>предоставить возможность самоуправления</a:t>
            </a:r>
          </a:p>
          <a:p>
            <a:pPr marL="137160" indent="0">
              <a:buNone/>
            </a:pPr>
            <a:r>
              <a:rPr lang="en-GB" dirty="0" smtClean="0"/>
              <a:t>-</a:t>
            </a:r>
            <a:r>
              <a:rPr lang="ru-RU" dirty="0" smtClean="0"/>
              <a:t>достигнуть качества</a:t>
            </a:r>
          </a:p>
          <a:p>
            <a:pPr marL="137160" indent="0">
              <a:buNone/>
            </a:pPr>
            <a:r>
              <a:rPr lang="en-GB" dirty="0" smtClean="0"/>
              <a:t>-</a:t>
            </a:r>
            <a:r>
              <a:rPr lang="ru-RU" dirty="0" smtClean="0"/>
              <a:t>рационализировать управление затратами</a:t>
            </a:r>
          </a:p>
          <a:p>
            <a:pPr marL="137160" indent="0">
              <a:buNone/>
            </a:pPr>
            <a:r>
              <a:rPr lang="en-GB" dirty="0" smtClean="0"/>
              <a:t>-</a:t>
            </a:r>
            <a:r>
              <a:rPr lang="ru-RU" dirty="0" smtClean="0"/>
              <a:t>обеспечение доставки</a:t>
            </a:r>
          </a:p>
          <a:p>
            <a:pPr marL="137160" indent="0">
              <a:buNone/>
            </a:pPr>
            <a:r>
              <a:rPr lang="en-GB" dirty="0" smtClean="0"/>
              <a:t>-</a:t>
            </a:r>
            <a:r>
              <a:rPr lang="ru-RU" sz="2800" dirty="0" smtClean="0"/>
              <a:t>обеспечить безопасность </a:t>
            </a:r>
            <a:r>
              <a:rPr lang="ru-RU" sz="2800" dirty="0"/>
              <a:t>и </a:t>
            </a:r>
            <a:r>
              <a:rPr lang="ru-RU" sz="2800" dirty="0" smtClean="0"/>
              <a:t>благоприятную моральную обстановку</a:t>
            </a:r>
          </a:p>
          <a:p>
            <a:pPr marL="137160" indent="0">
              <a:buNone/>
            </a:pPr>
            <a:r>
              <a:rPr lang="en-GB" dirty="0" smtClean="0"/>
              <a:t>-</a:t>
            </a:r>
            <a:r>
              <a:rPr lang="ru-RU" dirty="0" smtClean="0"/>
              <a:t>достижение достойного конкурентоспособного положения </a:t>
            </a:r>
            <a:r>
              <a:rPr lang="ru-RU" dirty="0"/>
              <a:t>компании.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1813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реалии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2400" b="1" u="sng" dirty="0" smtClean="0"/>
              <a:t>Основа </a:t>
            </a:r>
            <a:r>
              <a:rPr lang="en-GB" sz="2400" b="1" u="sng" dirty="0" smtClean="0"/>
              <a:t>SFM – </a:t>
            </a:r>
            <a:r>
              <a:rPr lang="en-GB" sz="2400" b="1" u="sng" dirty="0" err="1" smtClean="0"/>
              <a:t>Genba</a:t>
            </a:r>
            <a:r>
              <a:rPr lang="en-GB" sz="2400" b="1" u="sng" dirty="0" smtClean="0"/>
              <a:t> </a:t>
            </a:r>
            <a:r>
              <a:rPr lang="ru-RU" sz="2400" b="1" u="sng" dirty="0" smtClean="0"/>
              <a:t>ориентированное мышление</a:t>
            </a:r>
            <a:r>
              <a:rPr lang="ru-RU" dirty="0" smtClean="0"/>
              <a:t>: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en-GB" i="1" dirty="0" err="1" smtClean="0"/>
              <a:t>Genba</a:t>
            </a:r>
            <a:r>
              <a:rPr lang="en-GB" i="1" dirty="0" smtClean="0"/>
              <a:t> </a:t>
            </a:r>
            <a:r>
              <a:rPr lang="ru-RU" i="1" dirty="0" smtClean="0"/>
              <a:t>«реальное место или производственная площадка»</a:t>
            </a:r>
          </a:p>
          <a:p>
            <a:pPr marL="137160" indent="0">
              <a:buNone/>
            </a:pPr>
            <a:endParaRPr lang="en-GB" i="1" dirty="0" smtClean="0"/>
          </a:p>
          <a:p>
            <a:pPr marL="137160" indent="0">
              <a:buNone/>
            </a:pPr>
            <a:r>
              <a:rPr lang="en-GB" i="1" dirty="0" err="1" smtClean="0"/>
              <a:t>Genbutsu</a:t>
            </a:r>
            <a:r>
              <a:rPr lang="ru-RU" i="1" dirty="0" smtClean="0"/>
              <a:t> «реальная вещь»</a:t>
            </a:r>
          </a:p>
          <a:p>
            <a:pPr marL="137160" indent="0">
              <a:buNone/>
            </a:pPr>
            <a:endParaRPr lang="en-GB" i="1" dirty="0" smtClean="0"/>
          </a:p>
          <a:p>
            <a:pPr marL="137160" indent="0">
              <a:buNone/>
            </a:pPr>
            <a:r>
              <a:rPr lang="en-GB" i="1" dirty="0" err="1" smtClean="0"/>
              <a:t>Genjitsu</a:t>
            </a:r>
            <a:r>
              <a:rPr lang="ru-RU" i="1" dirty="0" smtClean="0"/>
              <a:t> «реальный факт»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6561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Shop </a:t>
            </a:r>
            <a:r>
              <a:rPr lang="ru-RU" dirty="0"/>
              <a:t>Floor Management призвано служить не для контроля управления, а для улучшения потока информации между </a:t>
            </a:r>
            <a:r>
              <a:rPr lang="ru-RU" dirty="0" smtClean="0"/>
              <a:t>  руководителями и персоналом. </a:t>
            </a:r>
            <a:endParaRPr lang="en-GB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040560" cy="276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Shop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Floor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Management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0567" y="1757964"/>
            <a:ext cx="9036496" cy="36952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196105" y="12789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75066" y="1290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585752" y="12789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820" y="2619274"/>
            <a:ext cx="2499980" cy="1889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Прозрачность процессов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419872" y="2605508"/>
            <a:ext cx="2520280" cy="2024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Визуализация  фактического состояния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12610" y="2659425"/>
            <a:ext cx="2555776" cy="1944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Визуализация целевого состояния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9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Работники всех уровней составляют основу организации, и их полное вовлечение даёт возможность организации с выгодой использовать их способности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-Осознавать </a:t>
            </a:r>
            <a:r>
              <a:rPr lang="ru-RU" sz="2400" dirty="0"/>
              <a:t>личный вклад в достижение общих целей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-Участвовать </a:t>
            </a:r>
            <a:r>
              <a:rPr lang="ru-RU" sz="2400" dirty="0"/>
              <a:t>в решении проблем, внесении </a:t>
            </a:r>
            <a:r>
              <a:rPr lang="ru-RU" sz="2400" dirty="0" smtClean="0"/>
              <a:t>улучшении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-Повышать </a:t>
            </a:r>
            <a:r>
              <a:rPr lang="ru-RU" sz="2400" dirty="0"/>
              <a:t>компетентность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-Обмениваться </a:t>
            </a:r>
            <a:r>
              <a:rPr lang="ru-RU" sz="2400" dirty="0"/>
              <a:t>знаниями и опытом </a:t>
            </a:r>
            <a:r>
              <a:rPr lang="ru-RU" sz="2400" dirty="0" smtClean="0"/>
              <a:t>  </a:t>
            </a:r>
          </a:p>
          <a:p>
            <a:pPr marL="0" indent="0">
              <a:buNone/>
            </a:pPr>
            <a:r>
              <a:rPr lang="ru-RU" sz="2400" dirty="0" smtClean="0"/>
              <a:t>  </a:t>
            </a:r>
          </a:p>
          <a:p>
            <a:pPr marL="0" indent="0">
              <a:buNone/>
            </a:pPr>
            <a:r>
              <a:rPr lang="ru-RU" sz="2400" dirty="0" smtClean="0"/>
              <a:t>-Ориентироваться </a:t>
            </a:r>
            <a:r>
              <a:rPr lang="ru-RU" sz="2400" dirty="0"/>
              <a:t>на нужды </a:t>
            </a:r>
            <a:r>
              <a:rPr lang="ru-RU" sz="2400" dirty="0" smtClean="0"/>
              <a:t>потребителей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-Представлять </a:t>
            </a:r>
            <a:r>
              <a:rPr lang="ru-RU" sz="2400" dirty="0"/>
              <a:t>организацию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0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Совместная работа руководства и персонала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/>
              <a:t>Киёши</a:t>
            </a:r>
            <a:r>
              <a:rPr lang="ru-RU" sz="2400" dirty="0"/>
              <a:t> </a:t>
            </a:r>
            <a:r>
              <a:rPr lang="ru-RU" sz="2400" dirty="0" err="1" smtClean="0"/>
              <a:t>Сузаки</a:t>
            </a:r>
            <a:r>
              <a:rPr lang="ru-RU" sz="2400" dirty="0" smtClean="0"/>
              <a:t>: «Кабинеты </a:t>
            </a:r>
            <a:r>
              <a:rPr lang="ru-RU" sz="2400" dirty="0"/>
              <a:t>и офисы - </a:t>
            </a:r>
            <a:r>
              <a:rPr lang="ru-RU" sz="2400" dirty="0" smtClean="0"/>
              <a:t>неподходящее </a:t>
            </a:r>
            <a:r>
              <a:rPr lang="ru-RU" sz="2400" dirty="0"/>
              <a:t>место для принятия решений об улучшениях, там нет достаточной информации для решения, и лица, которые принимают решения, не знакомы с процедурами и </a:t>
            </a:r>
            <a:r>
              <a:rPr lang="ru-RU" sz="2400" dirty="0" smtClean="0"/>
              <a:t>условиями производства</a:t>
            </a:r>
            <a:r>
              <a:rPr lang="ru-RU" sz="2400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616624" cy="32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57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0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при использовании </a:t>
            </a:r>
            <a:r>
              <a:rPr lang="en-US" dirty="0" smtClean="0"/>
              <a:t>SFM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1.Быстрый </a:t>
            </a:r>
            <a:r>
              <a:rPr lang="ru-RU" sz="2400" dirty="0"/>
              <a:t>поток информации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2. Проблемы и отклонения становятся </a:t>
            </a:r>
            <a:r>
              <a:rPr lang="ru-RU" sz="2400" dirty="0" smtClean="0"/>
              <a:t>прозрачными</a:t>
            </a:r>
          </a:p>
          <a:p>
            <a:pPr marL="0" indent="0">
              <a:buNone/>
            </a:pPr>
            <a:r>
              <a:rPr lang="ru-RU" sz="2400" dirty="0"/>
              <a:t>3. Прямая поддержка </a:t>
            </a:r>
            <a:r>
              <a:rPr lang="ru-RU" sz="2400" dirty="0" smtClean="0"/>
              <a:t>руководства</a:t>
            </a:r>
          </a:p>
          <a:p>
            <a:pPr marL="0" indent="0">
              <a:buNone/>
            </a:pPr>
            <a:r>
              <a:rPr lang="ru-RU" sz="2400" dirty="0"/>
              <a:t>4. </a:t>
            </a:r>
            <a:r>
              <a:rPr lang="ru-RU" sz="2400" dirty="0" smtClean="0"/>
              <a:t>Сокращение расходов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5112568" cy="37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7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1765</TotalTime>
  <Words>378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"Теоретические основы инструмента SFM и практическое применение в компаниях"</vt:lpstr>
      <vt:lpstr>Миссия SFM</vt:lpstr>
      <vt:lpstr>Три реалии</vt:lpstr>
      <vt:lpstr>Слайд 4</vt:lpstr>
      <vt:lpstr>Shop Floor Management  </vt:lpstr>
      <vt:lpstr>Работники всех уровней составляют основу организации, и их полное вовлечение даёт возможность организации с выгодой использовать их способности</vt:lpstr>
      <vt:lpstr>Совместная работа руководства и персонала</vt:lpstr>
      <vt:lpstr>Слайд 8</vt:lpstr>
      <vt:lpstr>Преимущества при использовании SFM</vt:lpstr>
      <vt:lpstr>Leegin Creative Leather Products </vt:lpstr>
      <vt:lpstr>ПАО КАМАЗ</vt:lpstr>
      <vt:lpstr>ПАО «Мотовилихинские заводы»</vt:lpstr>
      <vt:lpstr>АО «Концерн» Калашников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"Теоретические основы инструмента SFM и практическое применение в компаниях"</dc:title>
  <dc:creator>Пользователь Windows</dc:creator>
  <cp:lastModifiedBy>katya</cp:lastModifiedBy>
  <cp:revision>43</cp:revision>
  <dcterms:created xsi:type="dcterms:W3CDTF">2018-03-09T09:48:56Z</dcterms:created>
  <dcterms:modified xsi:type="dcterms:W3CDTF">2018-04-06T07:10:08Z</dcterms:modified>
</cp:coreProperties>
</file>