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83" r:id="rId9"/>
    <p:sldId id="281" r:id="rId10"/>
    <p:sldId id="278" r:id="rId11"/>
    <p:sldId id="282" r:id="rId12"/>
    <p:sldId id="279" r:id="rId13"/>
    <p:sldId id="28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арубин Илья Романович" initials="ЗИР" lastIdx="1" clrIdx="0">
    <p:extLst>
      <p:ext uri="{19B8F6BF-5375-455C-9EA6-DF929625EA0E}">
        <p15:presenceInfo xmlns:p15="http://schemas.microsoft.com/office/powerpoint/2012/main" xmlns="" userId="S-1-5-21-1692266452-556408783-3512291895-25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1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ABC0-34C7-4335-B172-5D1110303258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61031-14DB-4F31-AB15-4DBB6E0B2C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258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39838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9382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376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2619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43371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210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45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81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4689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306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894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228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617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DC340C-C440-44CE-8C7F-5D6BAD03A07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67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19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3481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151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899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89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97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511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0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64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1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344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D8C47-AA40-45B3-8209-0F1AA42BE00D}" type="datetimeFigureOut">
              <a:rPr lang="ru-RU" smtClean="0"/>
              <a:pPr/>
              <a:t>06.04.2018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BD02-3039-4567-91A6-443D864A52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319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7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994" y="2204802"/>
            <a:ext cx="10751567" cy="49816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ООО «Инновационный центр «Концерна «Калашников»</a:t>
            </a:r>
            <a:endParaRPr kumimoji="0" lang="ru-RU" sz="2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3" y="3489684"/>
            <a:ext cx="12189487" cy="72671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marL="0" marR="0" lvl="0" indent="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Опыт применения картирования потока создания ценности и балансировки в цехе переработки пластмасс и металлообработки АО «Концерна «Калашников»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3100" y="6243201"/>
            <a:ext cx="3768310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г. Ижевск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Март 2018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2994" y="4504944"/>
            <a:ext cx="10751567" cy="498169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Зарубин Илья Романович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464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Пример построения КПСЦ в цехе переработки пластмасс и металлообработки 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5873982" y="3312582"/>
            <a:ext cx="655925" cy="34636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812366" y="3835129"/>
            <a:ext cx="3082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мероприятий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21055050">
            <a:off x="5394733" y="1210448"/>
            <a:ext cx="1093118" cy="26937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5379773" y="1764267"/>
            <a:ext cx="1121073" cy="30841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601791">
            <a:off x="5382261" y="2364694"/>
            <a:ext cx="1048893" cy="279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 rot="546576">
            <a:off x="5353739" y="2120971"/>
            <a:ext cx="86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потери</a:t>
            </a:r>
            <a:endParaRPr lang="ru-RU" sz="20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79773" y="1558650"/>
            <a:ext cx="86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потери</a:t>
            </a:r>
            <a:endParaRPr lang="ru-RU" sz="20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rot="21011928">
            <a:off x="5371040" y="1002526"/>
            <a:ext cx="860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потери</a:t>
            </a:r>
            <a:endParaRPr lang="ru-RU" sz="2000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19641" y="824919"/>
            <a:ext cx="5772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Добавление дополнительных операции для доработки 2 деталей.</a:t>
            </a:r>
          </a:p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 ПОТЕРИ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ПЕРЕДЕЛКИ!!!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19641" y="1564554"/>
            <a:ext cx="5562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Перемещение заготовок на участок термообработки 2 раза.</a:t>
            </a:r>
          </a:p>
          <a:p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 ПОТЕРИ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ТРАНСПОРТИРОВКА!!!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7906183"/>
              </p:ext>
            </p:extLst>
          </p:nvPr>
        </p:nvGraphicFramePr>
        <p:xfrm>
          <a:off x="1136814" y="4335084"/>
          <a:ext cx="9539785" cy="1844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129">
                  <a:extLst>
                    <a:ext uri="{9D8B030D-6E8A-4147-A177-3AD203B41FA5}">
                      <a16:colId xmlns="" xmlns:a16="http://schemas.microsoft.com/office/drawing/2014/main" val="2691632623"/>
                    </a:ext>
                  </a:extLst>
                </a:gridCol>
                <a:gridCol w="5209639">
                  <a:extLst>
                    <a:ext uri="{9D8B030D-6E8A-4147-A177-3AD203B41FA5}">
                      <a16:colId xmlns="" xmlns:a16="http://schemas.microsoft.com/office/drawing/2014/main" val="602800034"/>
                    </a:ext>
                  </a:extLst>
                </a:gridCol>
                <a:gridCol w="2370324">
                  <a:extLst>
                    <a:ext uri="{9D8B030D-6E8A-4147-A177-3AD203B41FA5}">
                      <a16:colId xmlns="" xmlns:a16="http://schemas.microsoft.com/office/drawing/2014/main" val="2346753064"/>
                    </a:ext>
                  </a:extLst>
                </a:gridCol>
                <a:gridCol w="1654693">
                  <a:extLst>
                    <a:ext uri="{9D8B030D-6E8A-4147-A177-3AD203B41FA5}">
                      <a16:colId xmlns="" xmlns:a16="http://schemas.microsoft.com/office/drawing/2014/main" val="40400455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№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Мероприятия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Ответственный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Статус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059078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Разработать карты стандартных операций на наладку оборудования и проверку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детали измерительным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инструментом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Начальник участка</a:t>
                      </a:r>
                      <a:br>
                        <a:rPr lang="ru-RU" sz="1400" u="none" strike="noStrike">
                          <a:effectLst/>
                        </a:rPr>
                      </a:br>
                      <a:r>
                        <a:rPr lang="ru-RU" sz="1400" u="none" strike="noStrike">
                          <a:effectLst/>
                        </a:rPr>
                        <a:t>ИЦКК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1301267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Провести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анализ технологического маршрута на необходимость перемещения заготовок на участок термообработки два раза.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Технологическая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служба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26060059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Разработать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стандарт укладки заготовок в тару для межцеховых перемещений.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ИЦКК</a:t>
                      </a:r>
                    </a:p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ДпК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52687674"/>
                  </a:ext>
                </a:extLst>
              </a:tr>
            </a:tbl>
          </a:graphicData>
        </a:graphic>
      </p:graphicFrame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0475" y="4636471"/>
            <a:ext cx="373897" cy="332768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0477" y="5241783"/>
            <a:ext cx="373897" cy="332768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40475" y="5844108"/>
            <a:ext cx="373897" cy="33276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353814" y="2268144"/>
            <a:ext cx="4889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Исправление деформированных заготовок.</a:t>
            </a:r>
          </a:p>
          <a:p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ВИД ПОТЕРИ</a:t>
            </a:r>
            <a:r>
              <a:rPr lang="en-US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ru-RU" sz="12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ЛИШНИЕ ДВИЖЕНИЯ И ПЕРЕДЕЛКИ!!!</a:t>
            </a:r>
            <a:endParaRPr lang="ru-RU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36111" y="934558"/>
            <a:ext cx="5043937" cy="2079905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26" name="TextBox 25"/>
          <p:cNvSpPr txBox="1"/>
          <p:nvPr/>
        </p:nvSpPr>
        <p:spPr>
          <a:xfrm>
            <a:off x="112260" y="493864"/>
            <a:ext cx="5491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КПСЦ текущего и будущего состояния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81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 animBg="1"/>
      <p:bldP spid="32" grpId="0" animBg="1"/>
      <p:bldP spid="33" grpId="0" animBg="1"/>
      <p:bldP spid="34" grpId="0"/>
      <p:bldP spid="35" grpId="0"/>
      <p:bldP spid="36" grpId="0"/>
      <p:bldP spid="37" grpId="0"/>
      <p:bldP spid="38" grpId="0"/>
      <p:bldP spid="48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Пример построения КПСЦ в цехе переработки пластмасс и металлообработки 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20007" y="1166875"/>
            <a:ext cx="1896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3998477"/>
              </p:ext>
            </p:extLst>
          </p:nvPr>
        </p:nvGraphicFramePr>
        <p:xfrm>
          <a:off x="1323832" y="1913033"/>
          <a:ext cx="9771799" cy="3709111"/>
        </p:xfrm>
        <a:graphic>
          <a:graphicData uri="http://schemas.openxmlformats.org/drawingml/2006/table">
            <a:tbl>
              <a:tblPr/>
              <a:tblGrid>
                <a:gridCol w="1472113">
                  <a:extLst>
                    <a:ext uri="{9D8B030D-6E8A-4147-A177-3AD203B41FA5}">
                      <a16:colId xmlns="" xmlns:a16="http://schemas.microsoft.com/office/drawing/2014/main" val="2141431848"/>
                    </a:ext>
                  </a:extLst>
                </a:gridCol>
                <a:gridCol w="2766562">
                  <a:extLst>
                    <a:ext uri="{9D8B030D-6E8A-4147-A177-3AD203B41FA5}">
                      <a16:colId xmlns="" xmlns:a16="http://schemas.microsoft.com/office/drawing/2014/main" val="733975680"/>
                    </a:ext>
                  </a:extLst>
                </a:gridCol>
                <a:gridCol w="2766562">
                  <a:extLst>
                    <a:ext uri="{9D8B030D-6E8A-4147-A177-3AD203B41FA5}">
                      <a16:colId xmlns="" xmlns:a16="http://schemas.microsoft.com/office/drawing/2014/main" val="1669418740"/>
                    </a:ext>
                  </a:extLst>
                </a:gridCol>
                <a:gridCol w="2766562">
                  <a:extLst>
                    <a:ext uri="{9D8B030D-6E8A-4147-A177-3AD203B41FA5}">
                      <a16:colId xmlns="" xmlns:a16="http://schemas.microsoft.com/office/drawing/2014/main" val="3445561847"/>
                    </a:ext>
                  </a:extLst>
                </a:gridCol>
              </a:tblGrid>
              <a:tr h="1515577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Колличество задействованных людей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Время выполнения операции, сек.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Перемещение, м.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46108064"/>
                  </a:ext>
                </a:extLst>
              </a:tr>
              <a:tr h="1096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БЫЛО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33808598"/>
                  </a:ext>
                </a:extLst>
              </a:tr>
              <a:tr h="10967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СТАЛО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44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84254949"/>
                  </a:ext>
                </a:extLst>
              </a:tr>
            </a:tbl>
          </a:graphicData>
        </a:graphic>
      </p:graphicFrame>
      <p:pic>
        <p:nvPicPr>
          <p:cNvPr id="49" name="Рисунок 4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07532" y="4820665"/>
            <a:ext cx="537973" cy="711727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7516" y="4820664"/>
            <a:ext cx="537973" cy="711727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1021" y="4826242"/>
            <a:ext cx="537973" cy="711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971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smtClean="0"/>
              <a:t>Резюме доклада</a:t>
            </a:r>
            <a:r>
              <a:rPr lang="ru-RU" altLang="ru-RU" noProof="0" dirty="0" smtClean="0"/>
              <a:t> 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807432" y="1223171"/>
            <a:ext cx="9884538" cy="1603156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wrap="square" anchor="ctr"/>
          <a:lstStyle>
            <a:defPPr>
              <a:defRPr lang="ru-RU"/>
            </a:defPPr>
            <a:lvl1pPr algn="ctr">
              <a:defRPr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just"/>
            <a:r>
              <a:rPr lang="ru-RU" b="0" dirty="0"/>
              <a:t>Карта потока создания ценности (КПСЦ) – </a:t>
            </a:r>
            <a:r>
              <a:rPr lang="ru-RU" b="0" dirty="0" smtClean="0"/>
              <a:t>универсальный </a:t>
            </a:r>
            <a:r>
              <a:rPr lang="ru-RU" b="0" dirty="0"/>
              <a:t>инструмент в поиске и устранению потерь, который позволяет смоделировать будущее состояние процесса и определить направления для </a:t>
            </a:r>
            <a:r>
              <a:rPr lang="ru-RU" b="0" dirty="0" smtClean="0"/>
              <a:t>улучшений.</a:t>
            </a:r>
            <a:endParaRPr lang="ru-RU" b="0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2352833" y="3428810"/>
            <a:ext cx="8339137" cy="1824276"/>
          </a:xfrm>
          <a:prstGeom prst="rect">
            <a:avLst/>
          </a:prstGeom>
          <a:solidFill>
            <a:srgbClr val="FBCCD4"/>
          </a:solidFill>
          <a:ln>
            <a:noFill/>
          </a:ln>
          <a:effectLst/>
          <a:extLst/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Карта помогает увидеть </a:t>
            </a:r>
            <a:r>
              <a:rPr lang="ru-RU" altLang="ru-RU" sz="20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ВЕСЬ</a:t>
            </a:r>
            <a:r>
              <a:rPr lang="ru-RU" alt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поток.</a:t>
            </a:r>
          </a:p>
          <a:p>
            <a:pPr eaLnBrk="1" hangingPunct="1"/>
            <a:r>
              <a:rPr lang="ru-RU" alt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Карта позволяет видеть </a:t>
            </a:r>
            <a:r>
              <a:rPr lang="ru-RU" altLang="ru-RU" sz="20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ПОТЕРИ и их </a:t>
            </a:r>
            <a:r>
              <a:rPr lang="ru-RU" altLang="ru-RU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ИСТОЧНИКИ</a:t>
            </a:r>
            <a:r>
              <a:rPr lang="ru-RU" alt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 hangingPunct="1"/>
            <a:r>
              <a:rPr lang="ru-RU" alt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Карта показывает </a:t>
            </a:r>
            <a:r>
              <a:rPr lang="ru-RU" altLang="ru-RU" sz="20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ВЗАИМОСВЯЗЬ</a:t>
            </a:r>
            <a:r>
              <a:rPr lang="ru-RU" alt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между информационным и материальным потоками.</a:t>
            </a:r>
          </a:p>
          <a:p>
            <a:pPr eaLnBrk="1" hangingPunct="1"/>
            <a:r>
              <a:rPr lang="ru-RU" alt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Карта вырабатывает </a:t>
            </a:r>
            <a:r>
              <a:rPr lang="ru-RU" altLang="ru-RU" sz="2000" u="sng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ЕДИНЫЙ</a:t>
            </a:r>
            <a:r>
              <a:rPr lang="ru-RU" altLang="ru-RU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язык, понимание.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397785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6334" y="2079080"/>
            <a:ext cx="7789312" cy="14219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Спасибо</a:t>
            </a:r>
            <a:r>
              <a:rPr lang="ru-RU" sz="40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внимание!</a:t>
            </a:r>
          </a:p>
          <a:p>
            <a:pPr algn="ctr">
              <a:lnSpc>
                <a:spcPct val="12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Успехов в Вашей деятельности!</a:t>
            </a:r>
            <a:endParaRPr lang="en-US" sz="3200" b="1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466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dirty="0" err="1" smtClean="0"/>
              <a:t>Соркащение</a:t>
            </a:r>
            <a:r>
              <a:rPr lang="ru-RU" altLang="ru-RU" dirty="0" smtClean="0"/>
              <a:t> потерь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847854" y="1196504"/>
            <a:ext cx="8208963" cy="417671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200" dirty="0">
              <a:solidFill>
                <a:srgbClr val="094EB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303838" y="5515429"/>
            <a:ext cx="2830512" cy="865187"/>
          </a:xfrm>
          <a:prstGeom prst="rect">
            <a:avLst/>
          </a:prstGeom>
          <a:solidFill>
            <a:srgbClr val="FFFF00"/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Затраты на создание ценности для потребителя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303838" y="3283404"/>
            <a:ext cx="2830512" cy="2232025"/>
          </a:xfrm>
          <a:prstGeom prst="rect">
            <a:avLst/>
          </a:prstGeom>
          <a:solidFill>
            <a:srgbClr val="EB0029"/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440238" y="2130879"/>
            <a:ext cx="3694112" cy="1150937"/>
          </a:xfrm>
          <a:prstGeom prst="rect">
            <a:avLst/>
          </a:prstGeom>
          <a:solidFill>
            <a:srgbClr val="00FF00"/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Прибыль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5303842" y="3283397"/>
            <a:ext cx="37941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096004" y="4146997"/>
            <a:ext cx="136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Потери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4440241" y="2130872"/>
            <a:ext cx="820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 rot="-5400000">
            <a:off x="3325023" y="4395447"/>
            <a:ext cx="3095625" cy="862013"/>
          </a:xfrm>
          <a:prstGeom prst="rect">
            <a:avLst/>
          </a:prstGeom>
          <a:solidFill>
            <a:srgbClr val="FFC000"/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Себестоимость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3432175" y="2130879"/>
            <a:ext cx="56578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 flipV="1">
            <a:off x="8832850" y="2130872"/>
            <a:ext cx="0" cy="863600"/>
          </a:xfrm>
          <a:prstGeom prst="line">
            <a:avLst/>
          </a:prstGeom>
          <a:noFill/>
          <a:ln w="114300">
            <a:solidFill>
              <a:srgbClr val="EB0029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rgbClr val="088E1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8830716" y="3283397"/>
            <a:ext cx="1588" cy="1223962"/>
          </a:xfrm>
          <a:prstGeom prst="line">
            <a:avLst/>
          </a:prstGeom>
          <a:noFill/>
          <a:ln w="114300">
            <a:solidFill>
              <a:srgbClr val="EB0029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>
              <a:solidFill>
                <a:srgbClr val="088E1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9120188" y="4723266"/>
            <a:ext cx="1547812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снижение потерь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440241" y="6379022"/>
            <a:ext cx="8207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>
            <a:off x="4440238" y="836712"/>
            <a:ext cx="3694112" cy="1294160"/>
          </a:xfrm>
          <a:prstGeom prst="downArrowCallout">
            <a:avLst>
              <a:gd name="adj1" fmla="val 294890"/>
              <a:gd name="adj2" fmla="val 147445"/>
              <a:gd name="adj3" fmla="val 16699"/>
              <a:gd name="adj4" fmla="val 70093"/>
            </a:avLst>
          </a:prstGeom>
          <a:solidFill>
            <a:schemeClr val="bg1">
              <a:lumMod val="5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Рынок (потребитель)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3935413" y="2130872"/>
            <a:ext cx="0" cy="4248150"/>
          </a:xfrm>
          <a:prstGeom prst="line">
            <a:avLst/>
          </a:prstGeom>
          <a:noFill/>
          <a:ln w="76200">
            <a:solidFill>
              <a:srgbClr val="178604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462338" y="6379029"/>
            <a:ext cx="56578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8940824" y="2562679"/>
            <a:ext cx="17636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увеличение прибыли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3935413" y="2130872"/>
            <a:ext cx="0" cy="4248150"/>
          </a:xfrm>
          <a:prstGeom prst="line">
            <a:avLst/>
          </a:prstGeom>
          <a:noFill/>
          <a:ln w="76200">
            <a:solidFill>
              <a:schemeClr val="tx1">
                <a:lumMod val="65000"/>
                <a:lumOff val="35000"/>
              </a:schemeClr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1229370" y="3702335"/>
            <a:ext cx="40930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kern="10" dirty="0">
                <a:ln w="19050">
                  <a:noFill/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Цена </a:t>
            </a:r>
          </a:p>
          <a:p>
            <a:pPr algn="ctr"/>
            <a:r>
              <a:rPr lang="ru-RU" sz="2800" kern="10" dirty="0">
                <a:ln w="19050">
                  <a:noFill/>
                  <a:round/>
                  <a:headEnd/>
                  <a:tailEnd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продукта/ услуги</a:t>
            </a:r>
          </a:p>
        </p:txBody>
      </p:sp>
    </p:spTree>
    <p:extLst>
      <p:ext uri="{BB962C8B-B14F-4D97-AF65-F5344CB8AC3E}">
        <p14:creationId xmlns:p14="http://schemas.microsoft.com/office/powerpoint/2010/main" xmlns="" val="131916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0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-0.00532 L -0.00504 0.0786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00185 L -0.01181 0.0927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533 L -1.94444E-6 0.1574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59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7 1.75763E-7 L -0.00277 0.1572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00000" y="67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4648 L 4.16667E-6 0.0795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023 L -0.00382 0.0839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00000" y="193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00000" y="2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6185E-6 L 4.44444E-6 0.1047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7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2" grpId="0"/>
      <p:bldP spid="13" grpId="0" animBg="1"/>
      <p:bldP spid="14" grpId="0" animBg="1"/>
      <p:bldP spid="14" grpId="1" animBg="1"/>
      <p:bldP spid="16" grpId="0" animBg="1"/>
      <p:bldP spid="16" grpId="1" animBg="1"/>
      <p:bldP spid="17" grpId="0" animBg="1"/>
      <p:bldP spid="18" grpId="0"/>
      <p:bldP spid="20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Потери в производственных процессах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Picture 2" descr="Картинки по запросу кран с капающей водой 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437927" y="4043559"/>
            <a:ext cx="3827566" cy="62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Похожее изображение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1013"/>
          <a:stretch/>
        </p:blipFill>
        <p:spPr bwMode="auto">
          <a:xfrm>
            <a:off x="1730721" y="1556461"/>
            <a:ext cx="3763028" cy="467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Картинки по запросу кран с капающей водой png"/>
          <p:cNvPicPr>
            <a:picLocks noChangeAspect="1" noChangeArrowheads="1"/>
          </p:cNvPicPr>
          <p:nvPr/>
        </p:nvPicPr>
        <p:blipFill rotWithShape="1">
          <a:blip r:embed="rId7" cstate="email"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437927" y="1307255"/>
            <a:ext cx="3827566" cy="278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344488" y="732717"/>
            <a:ext cx="9144000" cy="93457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28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ПОТЕРИ - </a:t>
            </a: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это любой процесс, который </a:t>
            </a:r>
            <a:r>
              <a:rPr lang="ru-RU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потребляет ресурсы, но не создаёт ценности для </a:t>
            </a:r>
            <a:r>
              <a:rPr lang="ru-RU" sz="2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клиента</a:t>
            </a:r>
            <a:endParaRPr lang="ru-RU" sz="2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4" descr="Картинки по запросу 10 рублей pn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 rot="1062502">
            <a:off x="7691709" y="4763615"/>
            <a:ext cx="566090" cy="595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Картинки по запросу 5 рублей pn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14534" y="5555727"/>
            <a:ext cx="550782" cy="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21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Потери в производственных процессах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1714183" y="675550"/>
            <a:ext cx="8815886" cy="556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04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Поток создания ценности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787999" y="2750489"/>
            <a:ext cx="6896447" cy="1310991"/>
            <a:chOff x="-59590" y="3136270"/>
            <a:chExt cx="6896447" cy="842456"/>
          </a:xfrm>
        </p:grpSpPr>
        <p:sp>
          <p:nvSpPr>
            <p:cNvPr id="7" name="Пятиугольник 6"/>
            <p:cNvSpPr/>
            <p:nvPr/>
          </p:nvSpPr>
          <p:spPr>
            <a:xfrm>
              <a:off x="-59590" y="3136270"/>
              <a:ext cx="6896447" cy="832915"/>
            </a:xfrm>
            <a:prstGeom prst="homePlate">
              <a:avLst>
                <a:gd name="adj" fmla="val 27867"/>
              </a:avLst>
            </a:prstGeom>
            <a:solidFill>
              <a:srgbClr val="EB0029"/>
            </a:solidFill>
            <a:ln w="9525">
              <a:noFill/>
              <a:miter lim="800000"/>
              <a:headEnd/>
              <a:tailEnd/>
            </a:ln>
          </p:spPr>
          <p:txBody>
            <a:bodyPr lIns="91416" tIns="45708" rIns="91416" bIns="45708" anchor="ctr"/>
            <a:lstStyle/>
            <a:p>
              <a:pPr algn="ctr" eaLnBrk="0" hangingPunct="0">
                <a:lnSpc>
                  <a:spcPct val="94000"/>
                </a:lnSpc>
              </a:pPr>
              <a:endParaRPr lang="ru-RU" sz="1600" b="1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6201588" y="3145811"/>
              <a:ext cx="198304" cy="832915"/>
            </a:xfrm>
            <a:prstGeom prst="rect">
              <a:avLst/>
            </a:prstGeom>
            <a:solidFill>
              <a:srgbClr val="7BFA66"/>
            </a:solidFill>
            <a:ln w="9525" algn="ctr">
              <a:noFill/>
              <a:miter lim="800000"/>
              <a:headEnd/>
              <a:tailEnd/>
            </a:ln>
          </p:spPr>
          <p:txBody>
            <a:bodyPr lIns="91416" tIns="45708" rIns="91416" bIns="45708" anchor="ctr"/>
            <a:lstStyle/>
            <a:p>
              <a:pPr algn="ctr" eaLnBrk="0" hangingPunct="0"/>
              <a:endParaRPr lang="en-US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4824477" y="3145811"/>
              <a:ext cx="222936" cy="832915"/>
            </a:xfrm>
            <a:prstGeom prst="rect">
              <a:avLst/>
            </a:prstGeom>
            <a:solidFill>
              <a:srgbClr val="7BFA66"/>
            </a:solidFill>
            <a:ln w="9525" algn="ctr">
              <a:noFill/>
              <a:miter lim="800000"/>
              <a:headEnd/>
              <a:tailEnd/>
            </a:ln>
          </p:spPr>
          <p:txBody>
            <a:bodyPr lIns="91416" tIns="45708" rIns="91416" bIns="45708" anchor="ctr"/>
            <a:lstStyle/>
            <a:p>
              <a:pPr algn="ctr" eaLnBrk="0" hangingPunct="0"/>
              <a:endParaRPr lang="en-US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4103539" y="3136270"/>
              <a:ext cx="222936" cy="832915"/>
            </a:xfrm>
            <a:prstGeom prst="rect">
              <a:avLst/>
            </a:prstGeom>
            <a:solidFill>
              <a:srgbClr val="7BFA66"/>
            </a:solidFill>
            <a:ln w="9525" algn="ctr">
              <a:noFill/>
              <a:miter lim="800000"/>
              <a:headEnd/>
              <a:tailEnd/>
            </a:ln>
          </p:spPr>
          <p:txBody>
            <a:bodyPr lIns="91416" tIns="45708" rIns="91416" bIns="45708" anchor="ctr"/>
            <a:lstStyle/>
            <a:p>
              <a:pPr algn="ctr" eaLnBrk="0" hangingPunct="0"/>
              <a:endParaRPr lang="en-US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68705" y="3145811"/>
              <a:ext cx="473231" cy="832915"/>
            </a:xfrm>
            <a:prstGeom prst="rect">
              <a:avLst/>
            </a:prstGeom>
            <a:solidFill>
              <a:srgbClr val="7BFA66"/>
            </a:solidFill>
            <a:ln w="9525" algn="ctr">
              <a:noFill/>
              <a:miter lim="800000"/>
              <a:headEnd/>
              <a:tailEnd/>
            </a:ln>
          </p:spPr>
          <p:txBody>
            <a:bodyPr lIns="91416" tIns="45708" rIns="91416" bIns="45708" anchor="ctr"/>
            <a:lstStyle/>
            <a:p>
              <a:pPr algn="ctr" eaLnBrk="0" hangingPunct="0"/>
              <a:endParaRPr lang="en-US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967112" y="3136270"/>
              <a:ext cx="238931" cy="832915"/>
            </a:xfrm>
            <a:prstGeom prst="rect">
              <a:avLst/>
            </a:prstGeom>
            <a:solidFill>
              <a:srgbClr val="7BFA66"/>
            </a:solidFill>
            <a:ln w="9525" algn="ctr">
              <a:noFill/>
              <a:miter lim="800000"/>
              <a:headEnd/>
              <a:tailEnd/>
            </a:ln>
          </p:spPr>
          <p:txBody>
            <a:bodyPr lIns="91416" tIns="45708" rIns="91416" bIns="45708" anchor="ctr"/>
            <a:lstStyle/>
            <a:p>
              <a:pPr algn="ctr" eaLnBrk="0" hangingPunct="0"/>
              <a:endParaRPr lang="en-US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933689" y="3136270"/>
              <a:ext cx="515622" cy="832915"/>
            </a:xfrm>
            <a:prstGeom prst="rect">
              <a:avLst/>
            </a:prstGeom>
            <a:solidFill>
              <a:srgbClr val="7BFA66"/>
            </a:solidFill>
            <a:ln w="9525" algn="ctr">
              <a:noFill/>
              <a:miter lim="800000"/>
              <a:headEnd/>
              <a:tailEnd/>
            </a:ln>
          </p:spPr>
          <p:txBody>
            <a:bodyPr lIns="91416" tIns="45708" rIns="91416" bIns="45708" anchor="ctr"/>
            <a:lstStyle/>
            <a:p>
              <a:pPr algn="ctr" eaLnBrk="0" hangingPunct="0"/>
              <a:endParaRPr lang="en-US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5616565" y="3145811"/>
              <a:ext cx="251676" cy="832915"/>
            </a:xfrm>
            <a:prstGeom prst="rect">
              <a:avLst/>
            </a:prstGeom>
            <a:solidFill>
              <a:srgbClr val="7BFA66"/>
            </a:solidFill>
            <a:ln w="9525" algn="ctr">
              <a:noFill/>
              <a:miter lim="800000"/>
              <a:headEnd/>
              <a:tailEnd/>
            </a:ln>
          </p:spPr>
          <p:txBody>
            <a:bodyPr lIns="91416" tIns="45708" rIns="91416" bIns="45708" anchor="ctr"/>
            <a:lstStyle/>
            <a:p>
              <a:pPr algn="ctr" eaLnBrk="0" hangingPunct="0"/>
              <a:endParaRPr lang="en-US" sz="1200" b="1" dirty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8882571" y="2689479"/>
            <a:ext cx="1339631" cy="25649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7" name="Прямоугольник 16"/>
          <p:cNvSpPr/>
          <p:nvPr/>
        </p:nvSpPr>
        <p:spPr>
          <a:xfrm>
            <a:off x="1611401" y="908720"/>
            <a:ext cx="8610798" cy="1008112"/>
          </a:xfrm>
          <a:prstGeom prst="rect">
            <a:avLst/>
          </a:prstGeom>
          <a:solidFill>
            <a:srgbClr val="EB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Поток создания ценности - все действия ( создающие и не создающие ценности), необходимые чтобы создать требуемый потребителю продукт (услугу, проект)</a:t>
            </a:r>
          </a:p>
        </p:txBody>
      </p:sp>
      <p:sp>
        <p:nvSpPr>
          <p:cNvPr id="18" name="Левая фигурная скобка 17"/>
          <p:cNvSpPr/>
          <p:nvPr/>
        </p:nvSpPr>
        <p:spPr>
          <a:xfrm rot="16200000">
            <a:off x="2099437" y="3737559"/>
            <a:ext cx="357931" cy="1005758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3365361" y="3953255"/>
            <a:ext cx="357931" cy="494846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фигурная скобка 19"/>
          <p:cNvSpPr/>
          <p:nvPr/>
        </p:nvSpPr>
        <p:spPr>
          <a:xfrm rot="16200000">
            <a:off x="7695617" y="4083436"/>
            <a:ext cx="357931" cy="349197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4256001" y="3876702"/>
            <a:ext cx="357931" cy="762663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7000616" y="3960361"/>
            <a:ext cx="357931" cy="569153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Левая фигурная скобка 23"/>
          <p:cNvSpPr/>
          <p:nvPr/>
        </p:nvSpPr>
        <p:spPr>
          <a:xfrm rot="16200000">
            <a:off x="6253190" y="3985679"/>
            <a:ext cx="357931" cy="479828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Левая фигурная скобка 24"/>
          <p:cNvSpPr/>
          <p:nvPr/>
        </p:nvSpPr>
        <p:spPr>
          <a:xfrm rot="16200000">
            <a:off x="5441364" y="3914131"/>
            <a:ext cx="357931" cy="661604"/>
          </a:xfrm>
          <a:prstGeom prst="lef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>
            <a:off x="4851400" y="5105400"/>
            <a:ext cx="1384300" cy="1231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052910" y="5229891"/>
            <a:ext cx="1009687" cy="98292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236224" y="5445224"/>
            <a:ext cx="617661" cy="576064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513763" y="5721357"/>
            <a:ext cx="62575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434962" y="5721350"/>
            <a:ext cx="223710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8" idx="1"/>
            <a:endCxn id="29" idx="1"/>
          </p:cNvCxnSpPr>
          <p:nvPr/>
        </p:nvCxnSpPr>
        <p:spPr>
          <a:xfrm>
            <a:off x="2278403" y="4419411"/>
            <a:ext cx="3244527" cy="13086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9" idx="1"/>
            <a:endCxn id="29" idx="1"/>
          </p:cNvCxnSpPr>
          <p:nvPr/>
        </p:nvCxnSpPr>
        <p:spPr>
          <a:xfrm>
            <a:off x="3544325" y="4379641"/>
            <a:ext cx="1978603" cy="13484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0" idx="1"/>
            <a:endCxn id="29" idx="6"/>
          </p:cNvCxnSpPr>
          <p:nvPr/>
        </p:nvCxnSpPr>
        <p:spPr>
          <a:xfrm flipH="1">
            <a:off x="5576337" y="4437000"/>
            <a:ext cx="2298242" cy="130721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3" idx="1"/>
            <a:endCxn id="29" idx="7"/>
          </p:cNvCxnSpPr>
          <p:nvPr/>
        </p:nvCxnSpPr>
        <p:spPr>
          <a:xfrm flipH="1">
            <a:off x="5567177" y="4423899"/>
            <a:ext cx="1612405" cy="13041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5567173" y="4349263"/>
            <a:ext cx="53152" cy="13041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4" idx="1"/>
          </p:cNvCxnSpPr>
          <p:nvPr/>
        </p:nvCxnSpPr>
        <p:spPr>
          <a:xfrm flipH="1">
            <a:off x="5507332" y="4404565"/>
            <a:ext cx="924820" cy="127732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1" idx="1"/>
          </p:cNvCxnSpPr>
          <p:nvPr/>
        </p:nvCxnSpPr>
        <p:spPr>
          <a:xfrm>
            <a:off x="4434964" y="4437002"/>
            <a:ext cx="994535" cy="12513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53724" y="5675580"/>
            <a:ext cx="4752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Процессы ,            Не создающие ценность (потери)</a:t>
            </a:r>
          </a:p>
        </p:txBody>
      </p:sp>
    </p:spTree>
    <p:extLst>
      <p:ext uri="{BB962C8B-B14F-4D97-AF65-F5344CB8AC3E}">
        <p14:creationId xmlns:p14="http://schemas.microsoft.com/office/powerpoint/2010/main" xmlns="" val="33019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Последовательность картирования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3809988" y="1220044"/>
            <a:ext cx="4608537" cy="4739481"/>
            <a:chOff x="2771775" y="1484313"/>
            <a:chExt cx="3529013" cy="4379912"/>
          </a:xfrm>
        </p:grpSpPr>
        <p:sp>
          <p:nvSpPr>
            <p:cNvPr id="40" name="Line 2"/>
            <p:cNvSpPr>
              <a:spLocks noChangeShapeType="1"/>
            </p:cNvSpPr>
            <p:nvPr/>
          </p:nvSpPr>
          <p:spPr bwMode="auto">
            <a:xfrm>
              <a:off x="4572000" y="2347913"/>
              <a:ext cx="0" cy="2736850"/>
            </a:xfrm>
            <a:prstGeom prst="line">
              <a:avLst/>
            </a:prstGeom>
            <a:noFill/>
            <a:ln w="38100">
              <a:solidFill>
                <a:srgbClr val="EB002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1" name="Oval 5"/>
            <p:cNvSpPr>
              <a:spLocks noChangeArrowheads="1"/>
            </p:cNvSpPr>
            <p:nvPr/>
          </p:nvSpPr>
          <p:spPr bwMode="auto">
            <a:xfrm>
              <a:off x="3276600" y="1484313"/>
              <a:ext cx="2589213" cy="877887"/>
            </a:xfrm>
            <a:prstGeom prst="ellipse">
              <a:avLst/>
            </a:prstGeom>
            <a:solidFill>
              <a:srgbClr val="D9D9D9"/>
            </a:solidFill>
            <a:ln w="38100" algn="ctr">
              <a:solidFill>
                <a:srgbClr val="EB0029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Семейство</a:t>
              </a:r>
              <a:endParaRPr lang="en-US" altLang="ru-RU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ctr" eaLnBrk="1" hangingPunct="1"/>
              <a:r>
                <a:rPr lang="ru-RU" altLang="ru-RU" sz="16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продукции</a:t>
              </a:r>
            </a:p>
          </p:txBody>
        </p:sp>
        <p:sp>
          <p:nvSpPr>
            <p:cNvPr id="42" name="Rectangle 6"/>
            <p:cNvSpPr>
              <a:spLocks noChangeArrowheads="1"/>
            </p:cNvSpPr>
            <p:nvPr/>
          </p:nvSpPr>
          <p:spPr bwMode="auto">
            <a:xfrm>
              <a:off x="3492500" y="3860800"/>
              <a:ext cx="2119313" cy="779463"/>
            </a:xfrm>
            <a:prstGeom prst="rect">
              <a:avLst/>
            </a:prstGeom>
            <a:solidFill>
              <a:srgbClr val="D9D9D9"/>
            </a:solidFill>
            <a:ln w="38100" algn="ctr">
              <a:solidFill>
                <a:srgbClr val="EB002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Карта будущего</a:t>
              </a:r>
            </a:p>
            <a:p>
              <a:pPr algn="ctr" eaLnBrk="1" hangingPunct="1"/>
              <a:r>
                <a:rPr lang="ru-RU" altLang="ru-RU" sz="1600" b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состояния</a:t>
              </a: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492500" y="5084763"/>
              <a:ext cx="2119313" cy="779462"/>
            </a:xfrm>
            <a:prstGeom prst="rect">
              <a:avLst/>
            </a:prstGeom>
            <a:solidFill>
              <a:srgbClr val="D9D9D9"/>
            </a:solidFill>
            <a:ln w="38100">
              <a:solidFill>
                <a:srgbClr val="EB002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ru-RU" altLang="ru-RU" sz="1600" b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План</a:t>
              </a:r>
            </a:p>
            <a:p>
              <a:pPr algn="ctr" eaLnBrk="1" hangingPunct="1"/>
              <a:r>
                <a:rPr lang="ru-RU" altLang="ru-RU" sz="1600" b="1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выполнения</a:t>
              </a:r>
            </a:p>
          </p:txBody>
        </p:sp>
        <p:sp>
          <p:nvSpPr>
            <p:cNvPr id="44" name="AutoShape 8"/>
            <p:cNvSpPr>
              <a:spLocks noChangeArrowheads="1"/>
            </p:cNvSpPr>
            <p:nvPr/>
          </p:nvSpPr>
          <p:spPr bwMode="auto">
            <a:xfrm>
              <a:off x="2771775" y="2808288"/>
              <a:ext cx="703263" cy="1917700"/>
            </a:xfrm>
            <a:prstGeom prst="curvedRightArrow">
              <a:avLst>
                <a:gd name="adj1" fmla="val 31902"/>
                <a:gd name="adj2" fmla="val 90453"/>
                <a:gd name="adj3" fmla="val 42884"/>
              </a:avLst>
            </a:prstGeom>
            <a:solidFill>
              <a:srgbClr val="FF0000"/>
            </a:solidFill>
            <a:ln w="38100">
              <a:solidFill>
                <a:srgbClr val="EB002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5" name="AutoShape 9"/>
            <p:cNvSpPr>
              <a:spLocks noChangeArrowheads="1"/>
            </p:cNvSpPr>
            <p:nvPr/>
          </p:nvSpPr>
          <p:spPr bwMode="auto">
            <a:xfrm flipH="1" flipV="1">
              <a:off x="5594350" y="2565400"/>
              <a:ext cx="706438" cy="1871663"/>
            </a:xfrm>
            <a:prstGeom prst="curvedRightArrow">
              <a:avLst>
                <a:gd name="adj1" fmla="val 30996"/>
                <a:gd name="adj2" fmla="val 87885"/>
                <a:gd name="adj3" fmla="val 42884"/>
              </a:avLst>
            </a:prstGeom>
            <a:solidFill>
              <a:srgbClr val="FF0000"/>
            </a:solidFill>
            <a:ln w="38100">
              <a:solidFill>
                <a:srgbClr val="EB0029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6" name="Rectangle 10"/>
            <p:cNvSpPr>
              <a:spLocks noChangeArrowheads="1"/>
            </p:cNvSpPr>
            <p:nvPr/>
          </p:nvSpPr>
          <p:spPr bwMode="auto">
            <a:xfrm>
              <a:off x="3492500" y="2636838"/>
              <a:ext cx="2119313" cy="779462"/>
            </a:xfrm>
            <a:prstGeom prst="rect">
              <a:avLst/>
            </a:prstGeom>
            <a:solidFill>
              <a:srgbClr val="D9D9D9"/>
            </a:solidFill>
            <a:ln w="38100" algn="ctr">
              <a:solidFill>
                <a:srgbClr val="EB002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altLang="ru-RU" sz="16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Карта текущего</a:t>
              </a:r>
            </a:p>
            <a:p>
              <a:pPr algn="ctr"/>
              <a:r>
                <a:rPr lang="ru-RU" altLang="ru-RU" sz="16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состояния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0644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Пример построения КПСЦ в цехе переработки пластмасс и металлообработки 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675601" y="1989685"/>
            <a:ext cx="655925" cy="34636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59545" y="877526"/>
            <a:ext cx="4118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КПСЦ Текущего состояния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76742" y="877526"/>
            <a:ext cx="4140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КПСЦ Будущего состояния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8068705">
            <a:off x="6467607" y="3260992"/>
            <a:ext cx="655925" cy="34636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548471" y="3716632"/>
            <a:ext cx="30828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План мероприятий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76987658"/>
              </p:ext>
            </p:extLst>
          </p:nvPr>
        </p:nvGraphicFramePr>
        <p:xfrm>
          <a:off x="436727" y="4134633"/>
          <a:ext cx="10792828" cy="21952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207">
                  <a:extLst>
                    <a:ext uri="{9D8B030D-6E8A-4147-A177-3AD203B41FA5}">
                      <a16:colId xmlns="" xmlns:a16="http://schemas.microsoft.com/office/drawing/2014/main" val="2691632623"/>
                    </a:ext>
                  </a:extLst>
                </a:gridCol>
                <a:gridCol w="5893921">
                  <a:extLst>
                    <a:ext uri="{9D8B030D-6E8A-4147-A177-3AD203B41FA5}">
                      <a16:colId xmlns="" xmlns:a16="http://schemas.microsoft.com/office/drawing/2014/main" val="602800034"/>
                    </a:ext>
                  </a:extLst>
                </a:gridCol>
                <a:gridCol w="2681664">
                  <a:extLst>
                    <a:ext uri="{9D8B030D-6E8A-4147-A177-3AD203B41FA5}">
                      <a16:colId xmlns="" xmlns:a16="http://schemas.microsoft.com/office/drawing/2014/main" val="2346753064"/>
                    </a:ext>
                  </a:extLst>
                </a:gridCol>
                <a:gridCol w="1872036">
                  <a:extLst>
                    <a:ext uri="{9D8B030D-6E8A-4147-A177-3AD203B41FA5}">
                      <a16:colId xmlns="" xmlns:a16="http://schemas.microsoft.com/office/drawing/2014/main" val="404004550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№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Мероприятия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Ответственный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Статус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0590782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Проработать блокирующие моменты по позициям шуруп, затылок, наконечник.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Начальник участка</a:t>
                      </a:r>
                      <a:br>
                        <a:rPr lang="ru-RU" sz="1400" u="none" strike="noStrike">
                          <a:effectLst/>
                        </a:rPr>
                      </a:br>
                      <a:r>
                        <a:rPr lang="ru-RU" sz="1400" u="none" strike="noStrike">
                          <a:effectLst/>
                        </a:rPr>
                        <a:t>ИЦКК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1301267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Разработать планировку с учетом сокращения материальных потоков на основные изделия.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Начальник участка</a:t>
                      </a:r>
                      <a:br>
                        <a:rPr lang="ru-RU" sz="1400" u="none" strike="noStrike">
                          <a:effectLst/>
                        </a:rPr>
                      </a:br>
                      <a:r>
                        <a:rPr lang="ru-RU" sz="1400" u="none" strike="noStrike">
                          <a:effectLst/>
                        </a:rPr>
                        <a:t>ИЦКК</a:t>
                      </a:r>
                      <a:br>
                        <a:rPr lang="ru-RU" sz="1400" u="none" strike="noStrike">
                          <a:effectLst/>
                        </a:rPr>
                      </a:br>
                      <a:r>
                        <a:rPr lang="ru-RU" sz="1400" u="none" strike="noStrike">
                          <a:effectLst/>
                        </a:rPr>
                        <a:t>Зам.нач.цеха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26060059"/>
                  </a:ext>
                </a:extLst>
              </a:tr>
              <a:tr h="3778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Переместить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оборудование на</a:t>
                      </a:r>
                      <a:r>
                        <a:rPr lang="ru-RU" sz="1400" u="none" strike="noStrike" dirty="0" smtClean="0">
                          <a:effectLst/>
                        </a:rPr>
                        <a:t> участка, согласно </a:t>
                      </a:r>
                      <a:r>
                        <a:rPr lang="ru-RU" sz="1400" u="none" strike="noStrike" dirty="0">
                          <a:effectLst/>
                        </a:rPr>
                        <a:t>разработанной планировке.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Зам.нач.цеха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52687674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Закрепить персонал за операциями согласно КПСЦ будущего </a:t>
                      </a:r>
                      <a:r>
                        <a:rPr lang="ru-RU" sz="1400" u="none" strike="noStrike" dirty="0" smtClean="0">
                          <a:effectLst/>
                        </a:rPr>
                        <a:t>состояния.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Начальник участка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90782565"/>
                  </a:ext>
                </a:extLst>
              </a:tr>
            </a:tbl>
          </a:graphicData>
        </a:graphic>
      </p:graphicFrame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04495" y="4417521"/>
            <a:ext cx="373897" cy="33276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04498" y="4923302"/>
            <a:ext cx="373897" cy="33276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04497" y="5489780"/>
            <a:ext cx="373897" cy="33276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04496" y="5990711"/>
            <a:ext cx="373897" cy="332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23850" y="1413164"/>
            <a:ext cx="5255505" cy="1604231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442217" y="1413164"/>
            <a:ext cx="4787338" cy="1604231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05754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7" grpId="0"/>
      <p:bldP spid="18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Пример построения КПСЦ в цехе переработки пластмасс и металлообработки 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91046" y="964027"/>
            <a:ext cx="1896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Результаты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40086" y="1892368"/>
            <a:ext cx="9198591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1.Повышение производительности на </a:t>
            </a:r>
            <a:r>
              <a:rPr lang="ru-RU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42 %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454 шт.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день  ДО 789 шт.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день.</a:t>
            </a:r>
          </a:p>
          <a:p>
            <a:endParaRPr lang="ru-RU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2.Сокращение материального потока на </a:t>
            </a:r>
            <a:r>
              <a:rPr lang="ru-RU" sz="32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66%</a:t>
            </a:r>
            <a:r>
              <a:rPr lang="ru-RU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endParaRPr lang="ru-RU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 74 метров ДО 25 метров (движение одной партии).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21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0982" y="66170"/>
            <a:ext cx="12017874" cy="369626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square" lIns="91436" tIns="45719" rIns="91436" bIns="45719" anchor="ctr">
            <a:noAutofit/>
          </a:bodyPr>
          <a:lstStyle>
            <a:defPPr>
              <a:defRPr lang="ru-RU"/>
            </a:defPPr>
            <a:lvl1pPr>
              <a:defRPr sz="1600" b="1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ani" pitchFamily="34" charset="0"/>
              </a:defRPr>
            </a:lvl1pPr>
            <a:lvl2pPr marL="742950" indent="-285750">
              <a:defRPr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noProof="0" dirty="0" smtClean="0"/>
              <a:t>Пример построения КПСЦ в цехе переработки пластмасс и металлообработки 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an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82" y="6428013"/>
            <a:ext cx="2258342" cy="355384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E63BCF-4160-4F45-93AA-4CBE89F3469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8065" y="1377779"/>
            <a:ext cx="5356318" cy="365142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47" name="TextBox 46"/>
          <p:cNvSpPr txBox="1"/>
          <p:nvPr/>
        </p:nvSpPr>
        <p:spPr>
          <a:xfrm>
            <a:off x="192745" y="605895"/>
            <a:ext cx="5491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Совместная работа по построению КПСЦ с начальниками участка</a:t>
            </a:r>
            <a:endParaRPr lang="ru-RU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4781" y="1772329"/>
            <a:ext cx="62340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Теоретические основы КПСЦ, терминология, графические обозначения, порядок построения.</a:t>
            </a:r>
          </a:p>
          <a:p>
            <a:pPr algn="just"/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Совместное построение КПСЦ с начальниками участков на реальном производстве.</a:t>
            </a:r>
          </a:p>
          <a:p>
            <a:pPr algn="just"/>
            <a:endParaRPr lang="ru-RU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Самостоятельное построению КПСЦ, применение инструмента в повседневной работе.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235999" y="669893"/>
            <a:ext cx="5491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Этапы обучения начальников участков</a:t>
            </a:r>
            <a:endParaRPr lang="ru-RU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9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OKSgVIHv0.VSV.OkjCfx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4713</TotalTime>
  <Words>545</Words>
  <Application>Microsoft Office PowerPoint</Application>
  <PresentationFormat>Произвольный</PresentationFormat>
  <Paragraphs>146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Зарубин Илья Романович</dc:creator>
  <cp:lastModifiedBy>katya</cp:lastModifiedBy>
  <cp:revision>55</cp:revision>
  <dcterms:created xsi:type="dcterms:W3CDTF">2018-02-25T09:29:55Z</dcterms:created>
  <dcterms:modified xsi:type="dcterms:W3CDTF">2018-04-06T07:03:01Z</dcterms:modified>
</cp:coreProperties>
</file>