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79" r:id="rId2"/>
    <p:sldId id="753" r:id="rId3"/>
    <p:sldId id="754" r:id="rId4"/>
    <p:sldId id="757" r:id="rId5"/>
    <p:sldId id="761" r:id="rId6"/>
    <p:sldId id="763" r:id="rId7"/>
    <p:sldId id="766" r:id="rId8"/>
    <p:sldId id="764" r:id="rId9"/>
    <p:sldId id="765" r:id="rId10"/>
    <p:sldId id="767" r:id="rId11"/>
    <p:sldId id="398" r:id="rId1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3A659F"/>
    <a:srgbClr val="59A0F7"/>
    <a:srgbClr val="2F5280"/>
    <a:srgbClr val="71A1CF"/>
    <a:srgbClr val="FF790F"/>
    <a:srgbClr val="BFB500"/>
    <a:srgbClr val="C4C402"/>
    <a:srgbClr val="FF3F3E"/>
    <a:srgbClr val="095E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1483" autoAdjust="0"/>
  </p:normalViewPr>
  <p:slideViewPr>
    <p:cSldViewPr snapToGrid="0" snapToObjects="1">
      <p:cViewPr varScale="1">
        <p:scale>
          <a:sx n="110" d="100"/>
          <a:sy n="110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56BE0-35B4-8046-A76F-104BF09C495C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FDC35-2792-4F40-B3AE-BA1D6122E5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39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B15BD-9A87-4AE6-9D31-071A7EC88B6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122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07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45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431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02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98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81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685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40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40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26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08B8-92CD-2E49-AFD2-A67F842C598E}" type="datetimeFigureOut">
              <a:rPr lang="ru-RU" smtClean="0"/>
              <a:t>17.03.17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AAB9B-DE11-BC47-86C2-7BCFDC41A7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34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  <p:sldLayoutId id="2147483675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51547"/>
            <a:ext cx="9144000" cy="615774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7011" y="5491381"/>
            <a:ext cx="6744728" cy="847803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Март 2017</a:t>
            </a:r>
          </a:p>
          <a:p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Литти С.П. 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DBA</a:t>
            </a:r>
            <a:endParaRPr lang="ru-RU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323" y="2293450"/>
            <a:ext cx="7813010" cy="17324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4000" dirty="0" smtClean="0">
                <a:solidFill>
                  <a:srgbClr val="FFFFFF"/>
                </a:solidFill>
              </a:rPr>
              <a:t>Министерство </a:t>
            </a:r>
            <a:r>
              <a:rPr lang="ru-RU" sz="4000" dirty="0" smtClean="0">
                <a:solidFill>
                  <a:srgbClr val="FFFFFF"/>
                </a:solidFill>
              </a:rPr>
              <a:t>как </a:t>
            </a:r>
            <a:r>
              <a:rPr lang="ru-RU" sz="4000" dirty="0" smtClean="0">
                <a:solidFill>
                  <a:srgbClr val="FFFFFF"/>
                </a:solidFill>
              </a:rPr>
              <a:t>предприятие</a:t>
            </a:r>
            <a:endParaRPr lang="ru-RU" sz="40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28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098925"/>
            <a:ext cx="86409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Формирование плана информирования и пропаганды передового опыта внедрения научных методов организации труда в республиканских СМИ.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Организация республиканских конкурсов, посвященных эффективности управления.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Организация конференций, круглых столов, инициативных групп по обмену передовым опытом.</a:t>
            </a:r>
            <a:endParaRPr lang="ru-RU" sz="24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Информационная поддержка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74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351547"/>
            <a:ext cx="9144000" cy="6157741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30049" name="TextBox 1"/>
          <p:cNvSpPr txBox="1">
            <a:spLocks noChangeArrowheads="1"/>
          </p:cNvSpPr>
          <p:nvPr/>
        </p:nvSpPr>
        <p:spPr bwMode="auto">
          <a:xfrm>
            <a:off x="323850" y="2060575"/>
            <a:ext cx="8712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r>
              <a:rPr kumimoji="0" lang="ru-RU" sz="3200" b="1" i="1" dirty="0" smtClean="0">
                <a:solidFill>
                  <a:schemeClr val="bg1"/>
                </a:solidFill>
              </a:rPr>
              <a:t>Вдохновлять людей на поиск новых возможностей и поддерживать их в достижении экстраординарных целей.</a:t>
            </a:r>
            <a:endParaRPr kumimoji="0" lang="ru-RU" sz="3200" b="1" i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256" y="4936835"/>
            <a:ext cx="1866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Arial Narrow"/>
                <a:cs typeface="Arial Narrow"/>
              </a:rPr>
              <a:t>Сергей Литти</a:t>
            </a:r>
            <a:endParaRPr lang="ru-RU" sz="2400" b="1" dirty="0">
              <a:solidFill>
                <a:schemeClr val="accent6">
                  <a:lumMod val="20000"/>
                  <a:lumOff val="8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4078" y="5418516"/>
            <a:ext cx="17306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expert1@mail.ru</a:t>
            </a:r>
            <a:endParaRPr lang="ru-RU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6797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2F4F539F-1145-D94D-BBC2-57132DC1D93A}" type="slidenum">
              <a:rPr lang="ru-RU">
                <a:solidFill>
                  <a:schemeClr val="bg1"/>
                </a:solidFill>
                <a:latin typeface="Calibri" charset="0"/>
              </a:rPr>
              <a:pPr eaLnBrk="1" hangingPunct="1"/>
              <a:t>2</a:t>
            </a:fld>
            <a:endParaRPr lang="ru-RU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9219" name="Picture 2" descr="http://static2.insales.ru/images/products/1/1859/6997827/460326293600964578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525" y="2420938"/>
            <a:ext cx="3208338" cy="423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1025525" y="115888"/>
            <a:ext cx="7939088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i="1"/>
              <a:t>«Наша главная цель — повышение производительности труда. И в связи с этим мы должны и социальную, и трудовую сферу настраивать таким образом, чтобы каждый на своем месте и страна в целом были конкурентоспособными»</a:t>
            </a:r>
            <a:endParaRPr lang="ru-RU" sz="2800"/>
          </a:p>
        </p:txBody>
      </p:sp>
      <p:sp>
        <p:nvSpPr>
          <p:cNvPr id="9221" name="Прямоугольник 6"/>
          <p:cNvSpPr>
            <a:spLocks noChangeArrowheads="1"/>
          </p:cNvSpPr>
          <p:nvPr/>
        </p:nvSpPr>
        <p:spPr bwMode="auto">
          <a:xfrm>
            <a:off x="1187450" y="2982913"/>
            <a:ext cx="19359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 err="1"/>
              <a:t>В.В.Путин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196194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31126" y="1052736"/>
            <a:ext cx="378509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Задачи развития региона</a:t>
            </a:r>
            <a:endParaRPr lang="ru-RU" sz="2600" b="1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07504" y="1545179"/>
            <a:ext cx="4516167" cy="4064279"/>
            <a:chOff x="107504" y="1833211"/>
            <a:chExt cx="4516167" cy="4064279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58398" y="2867452"/>
              <a:ext cx="273682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tx2"/>
                  </a:solidFill>
                  <a:latin typeface="Arial Narrow" charset="0"/>
                  <a:ea typeface="Arial Narrow" charset="0"/>
                  <a:cs typeface="Arial Narrow" charset="0"/>
                </a:rPr>
                <a:t>Техническая и технологическая модернизация экономики</a:t>
              </a:r>
              <a:endPara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cxnSp>
          <p:nvCxnSpPr>
            <p:cNvPr id="7" name="Прямая со стрелкой 6"/>
            <p:cNvCxnSpPr>
              <a:stCxn id="3" idx="2"/>
              <a:endCxn id="4" idx="0"/>
            </p:cNvCxnSpPr>
            <p:nvPr/>
          </p:nvCxnSpPr>
          <p:spPr>
            <a:xfrm flipH="1">
              <a:off x="1526809" y="1833211"/>
              <a:ext cx="3096862" cy="10342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259633" y="4868181"/>
              <a:ext cx="1815608" cy="10205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4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4" y="4706689"/>
              <a:ext cx="1259633" cy="11908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6" name="Группа 15"/>
          <p:cNvGrpSpPr/>
          <p:nvPr/>
        </p:nvGrpSpPr>
        <p:grpSpPr>
          <a:xfrm>
            <a:off x="4623671" y="1545179"/>
            <a:ext cx="4340817" cy="4207253"/>
            <a:chOff x="4623671" y="1833211"/>
            <a:chExt cx="4340817" cy="4207253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227666" y="2867452"/>
              <a:ext cx="273682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dirty="0" smtClean="0">
                  <a:solidFill>
                    <a:schemeClr val="tx2"/>
                  </a:solidFill>
                  <a:latin typeface="Arial Narrow" charset="0"/>
                  <a:ea typeface="Arial Narrow" charset="0"/>
                  <a:cs typeface="Arial Narrow" charset="0"/>
                </a:rPr>
                <a:t>Развитие и реализация человеческого потенциала</a:t>
              </a:r>
              <a:endPara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endParaRPr>
            </a:p>
          </p:txBody>
        </p:sp>
        <p:cxnSp>
          <p:nvCxnSpPr>
            <p:cNvPr id="9" name="Прямая со стрелкой 8"/>
            <p:cNvCxnSpPr>
              <a:stCxn id="3" idx="2"/>
              <a:endCxn id="6" idx="0"/>
            </p:cNvCxnSpPr>
            <p:nvPr/>
          </p:nvCxnSpPr>
          <p:spPr>
            <a:xfrm>
              <a:off x="4623671" y="1833211"/>
              <a:ext cx="2972406" cy="10342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2" name="Рисунок 6" descr="Поддержка.gif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437112"/>
              <a:ext cx="1603359" cy="1603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" name="Группа 16"/>
          <p:cNvGrpSpPr/>
          <p:nvPr/>
        </p:nvGrpSpPr>
        <p:grpSpPr>
          <a:xfrm>
            <a:off x="3255260" y="1545179"/>
            <a:ext cx="2736822" cy="4221628"/>
            <a:chOff x="3255260" y="1833211"/>
            <a:chExt cx="2736822" cy="4221628"/>
          </a:xfrm>
        </p:grpSpPr>
        <p:cxnSp>
          <p:nvCxnSpPr>
            <p:cNvPr id="8" name="Прямая со стрелкой 7"/>
            <p:cNvCxnSpPr>
              <a:stCxn id="3" idx="2"/>
              <a:endCxn id="5" idx="0"/>
            </p:cNvCxnSpPr>
            <p:nvPr/>
          </p:nvCxnSpPr>
          <p:spPr>
            <a:xfrm>
              <a:off x="4623671" y="1833211"/>
              <a:ext cx="0" cy="10342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" name="Группа 14"/>
            <p:cNvGrpSpPr/>
            <p:nvPr/>
          </p:nvGrpSpPr>
          <p:grpSpPr>
            <a:xfrm>
              <a:off x="3255260" y="2867452"/>
              <a:ext cx="2736822" cy="3187387"/>
              <a:chOff x="3255260" y="2867452"/>
              <a:chExt cx="2736822" cy="3187387"/>
            </a:xfrm>
          </p:grpSpPr>
          <p:sp>
            <p:nvSpPr>
              <p:cNvPr id="5" name="Прямоугольник 4"/>
              <p:cNvSpPr/>
              <p:nvPr/>
            </p:nvSpPr>
            <p:spPr>
              <a:xfrm>
                <a:off x="3255260" y="2867452"/>
                <a:ext cx="2736822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dirty="0" smtClean="0">
                    <a:solidFill>
                      <a:schemeClr val="tx2"/>
                    </a:solidFill>
                    <a:latin typeface="Arial Narrow" charset="0"/>
                    <a:ea typeface="Arial Narrow" charset="0"/>
                    <a:cs typeface="Arial Narrow" charset="0"/>
                  </a:rPr>
                  <a:t>Повышение эффективности управления гос. службой</a:t>
                </a:r>
                <a:endParaRPr lang="ru-RU" sz="2400" dirty="0">
                  <a:solidFill>
                    <a:schemeClr val="tx2"/>
                  </a:solidFill>
                  <a:latin typeface="Arial Narrow" charset="0"/>
                  <a:ea typeface="Arial Narrow" charset="0"/>
                  <a:cs typeface="Arial Narrow" charset="0"/>
                </a:endParaRPr>
              </a:p>
            </p:txBody>
          </p:sp>
          <p:pic>
            <p:nvPicPr>
              <p:cNvPr id="13" name="Рисунок 1" descr="image001"/>
              <p:cNvPicPr>
                <a:picLocks noChangeAspect="1" noChangeArrowheads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849" y="4702097"/>
                <a:ext cx="2037730" cy="13527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9" name="Овал 18"/>
          <p:cNvSpPr/>
          <p:nvPr/>
        </p:nvSpPr>
        <p:spPr>
          <a:xfrm>
            <a:off x="3203848" y="2420888"/>
            <a:ext cx="2952328" cy="380629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Триединая задача развития конкурентоспособности  народного хозяйства региона </a:t>
            </a:r>
          </a:p>
        </p:txBody>
      </p:sp>
    </p:spTree>
    <p:extLst>
      <p:ext uri="{BB962C8B-B14F-4D97-AF65-F5344CB8AC3E}">
        <p14:creationId xmlns:p14="http://schemas.microsoft.com/office/powerpoint/2010/main" val="195948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1795343" cy="179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23728" y="1484784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Татарстан внедряет Бережливое производство более 5 лет</a:t>
            </a:r>
            <a:endParaRPr lang="ru-RU" sz="2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80667" y="3084182"/>
            <a:ext cx="1728192" cy="17459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3356992"/>
            <a:ext cx="652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Правительство Курганской области закончило разработку программы внедрения Бережливого производства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5082498"/>
            <a:ext cx="6526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Правительство Ханты-мансийского АО разработала программу внедрения Бережливого производства в округе	</a:t>
            </a:r>
            <a:endParaRPr lang="ru-RU" sz="2400" dirty="0"/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 rotWithShape="1">
          <a:blip r:embed="rId5"/>
          <a:srcRect l="24026" t="5510" r="21637" b="9995"/>
          <a:stretch/>
        </p:blipFill>
        <p:spPr>
          <a:xfrm>
            <a:off x="395536" y="4941168"/>
            <a:ext cx="1466389" cy="17102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Бережливые регионы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737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Номер слайда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eaLnBrk="1" hangingPunct="1"/>
            <a:fld id="{2289D30E-4662-684B-86F0-6D89F16458B1}" type="slidenum">
              <a:rPr lang="en-US">
                <a:solidFill>
                  <a:schemeClr val="bg1"/>
                </a:solidFill>
                <a:latin typeface="Calibri" charset="0"/>
              </a:rPr>
              <a:pPr eaLnBrk="1" hangingPunct="1"/>
              <a:t>5</a:t>
            </a:fld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17411" name="Прямоугольник 1"/>
          <p:cNvSpPr>
            <a:spLocks noChangeArrowheads="1"/>
          </p:cNvSpPr>
          <p:nvPr/>
        </p:nvSpPr>
        <p:spPr bwMode="auto">
          <a:xfrm>
            <a:off x="179512" y="1412776"/>
            <a:ext cx="8786937" cy="418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Министерство промышленности и торговли Республики Татарстан </a:t>
            </a:r>
          </a:p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Министерство сельского хозяйства и продовольствия Республики Татарстан </a:t>
            </a:r>
          </a:p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Министерство здравоохранения Республики Татарстан </a:t>
            </a:r>
          </a:p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Министерство труда, занятости и социальной защиты Республики Татарстан </a:t>
            </a:r>
          </a:p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Министерство транспорта и дорожного хозяйства     Республики Татарстан</a:t>
            </a:r>
          </a:p>
          <a:p>
            <a:pPr marL="342900" indent="-342900">
              <a:spcAft>
                <a:spcPts val="1200"/>
              </a:spcAft>
              <a:buFont typeface="Wingdings" charset="0"/>
              <a:buChar char="§"/>
            </a:pPr>
            <a:endParaRPr lang="ru-RU" sz="24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7412" name="Номер слайда 3"/>
          <p:cNvSpPr txBox="1">
            <a:spLocks/>
          </p:cNvSpPr>
          <p:nvPr/>
        </p:nvSpPr>
        <p:spPr bwMode="auto">
          <a:xfrm>
            <a:off x="47625" y="642938"/>
            <a:ext cx="5032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</a:defRPr>
            </a:lvl9pPr>
          </a:lstStyle>
          <a:p>
            <a:pPr algn="r" eaLnBrk="1" hangingPunct="1"/>
            <a:fld id="{B59E4E72-92A4-2F44-95BD-7B2BCA759457}" type="slidenum">
              <a:rPr lang="ru-RU" sz="2000" b="1">
                <a:solidFill>
                  <a:schemeClr val="bg1"/>
                </a:solidFill>
                <a:latin typeface="Calibri" charset="0"/>
              </a:rPr>
              <a:pPr algn="r" eaLnBrk="1" hangingPunct="1"/>
              <a:t>5</a:t>
            </a:fld>
            <a:endParaRPr lang="ru-RU" sz="2000" b="1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Бережливое производство в органах государственной </a:t>
            </a:r>
            <a:r>
              <a:rPr lang="ru-RU" dirty="0" smtClean="0"/>
              <a:t>власти </a:t>
            </a:r>
            <a:r>
              <a:rPr lang="ru-RU" dirty="0" err="1" smtClean="0"/>
              <a:t>татарстана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052736"/>
            <a:ext cx="842493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Разработать комплексную целевую программу развертывания Бережливого производства в регионе.</a:t>
            </a:r>
          </a:p>
          <a:p>
            <a:endParaRPr lang="ru-RU" sz="20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Решаемые задачи: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Разработка стратегии повышения эффективности управления в органах государственной власти, республиканских и муниципальных предприятиях и организациях.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Создание республиканской инфраструктуры развития Бережливого производства.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Организация подготовки специалистов по Бережливому производству для народного хозяйства и государственных органов республики.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Меры государственной поддержки предприятий народного хозяйства и государственных органов, внедряющих программы роста эффективности.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Организация информационной поддержки и пропаганды Бережливого производства среди деловой и политической среды республики.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Предложение по развитию эффективности управления в государственной службе </a:t>
            </a:r>
            <a:r>
              <a:rPr lang="ru-RU" dirty="0" smtClean="0"/>
              <a:t>и </a:t>
            </a:r>
            <a:r>
              <a:rPr lang="ru-RU" dirty="0"/>
              <a:t>народном хозяйстве </a:t>
            </a:r>
          </a:p>
        </p:txBody>
      </p:sp>
    </p:spTree>
    <p:extLst>
      <p:ext uri="{BB962C8B-B14F-4D97-AF65-F5344CB8AC3E}">
        <p14:creationId xmlns:p14="http://schemas.microsoft.com/office/powerpoint/2010/main" val="39273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12776"/>
            <a:ext cx="86409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Определение стратегических </a:t>
            </a: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целей роста эффективности управления государственными органами и народным хозяйством </a:t>
            </a: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республики.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Определение плана стратегических инициатив, в том числе, например: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Плана реализации программ роста эффективности управления в органах гос. </a:t>
            </a:r>
            <a:r>
              <a:rPr lang="ru-RU" sz="2400" dirty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в</a:t>
            </a: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ласти.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План развёртывания в программы роста эффективности управления на государственных и муниципальных предприятиях.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План создание центров компетенции в районах республики.</a:t>
            </a:r>
            <a:endParaRPr lang="ru-RU" sz="24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Разработка стратегии повышения эффективности государственного управления  </a:t>
            </a:r>
          </a:p>
        </p:txBody>
      </p:sp>
    </p:spTree>
    <p:extLst>
      <p:ext uri="{BB962C8B-B14F-4D97-AF65-F5344CB8AC3E}">
        <p14:creationId xmlns:p14="http://schemas.microsoft.com/office/powerpoint/2010/main" val="8718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980728"/>
            <a:ext cx="871296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Разработка учебно-методического материала для обучения: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Студентов ВУЗов и техникумов.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Программа подготовки и переподготовки кадров для народного хозяйства и государственной службы.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Выбор базовых учебных заведений для организации обучения.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Создание практической базы внедрения на предприятиях республики.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Разработка плана обучения специалистов народного хозяйства и государственной службы.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Организация обучения привлеченными консультантами и учебными заведениями.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Проведение научно-практических конференций, круглых столов, посещение передовых предприятий и т.п.</a:t>
            </a:r>
            <a:endParaRPr lang="ru-RU" sz="24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861774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Подготовки специалистов по Бережливому производству для народного хозяйства</a:t>
            </a:r>
          </a:p>
        </p:txBody>
      </p:sp>
    </p:spTree>
    <p:extLst>
      <p:ext uri="{BB962C8B-B14F-4D97-AF65-F5344CB8AC3E}">
        <p14:creationId xmlns:p14="http://schemas.microsoft.com/office/powerpoint/2010/main" val="794587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268760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Определение порядка управления программой на уровне органов государственной власти региона.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chemeClr val="tx2"/>
                </a:solidFill>
                <a:latin typeface="Arial Narrow" charset="0"/>
                <a:ea typeface="Arial Narrow" charset="0"/>
                <a:cs typeface="Arial Narrow" charset="0"/>
              </a:rPr>
              <a:t>Создание общественной структуры управления программой: комитетов, советов, круглых столов и т.п.</a:t>
            </a:r>
            <a:endParaRPr lang="ru-RU" sz="2400" dirty="0">
              <a:solidFill>
                <a:schemeClr val="tx2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"/>
            <a:ext cx="9144000" cy="830997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45719" rIns="45719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algn="ctr">
              <a:defRPr sz="2400" cap="all">
                <a:solidFill>
                  <a:srgbClr val="FFFFFF"/>
                </a:solidFill>
                <a:latin typeface="Andale Mono"/>
                <a:ea typeface="Andale Mono"/>
                <a:cs typeface="Andale Mono"/>
              </a:defRPr>
            </a:lvl1pPr>
          </a:lstStyle>
          <a:p>
            <a:r>
              <a:rPr lang="ru-RU" dirty="0"/>
              <a:t>Создание инфраструктуры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6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6009</TotalTime>
  <Words>428</Words>
  <Application>Microsoft Macintosh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Andale Mono</vt:lpstr>
      <vt:lpstr>Arial</vt:lpstr>
      <vt:lpstr>Arial Narrow</vt:lpstr>
      <vt:lpstr>Calibri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стратегии промышленного развития Чувашской республики до 2030 года</dc:title>
  <dc:creator>Sergey Litti</dc:creator>
  <cp:lastModifiedBy>Sergey Litti</cp:lastModifiedBy>
  <cp:revision>390</cp:revision>
  <dcterms:created xsi:type="dcterms:W3CDTF">2016-05-04T10:09:09Z</dcterms:created>
  <dcterms:modified xsi:type="dcterms:W3CDTF">2017-03-17T06:23:33Z</dcterms:modified>
</cp:coreProperties>
</file>