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5" r:id="rId1"/>
  </p:sldMasterIdLst>
  <p:notesMasterIdLst>
    <p:notesMasterId r:id="rId14"/>
  </p:notesMasterIdLst>
  <p:sldIdLst>
    <p:sldId id="298" r:id="rId2"/>
    <p:sldId id="256" r:id="rId3"/>
    <p:sldId id="257" r:id="rId4"/>
    <p:sldId id="262" r:id="rId5"/>
    <p:sldId id="296" r:id="rId6"/>
    <p:sldId id="299" r:id="rId7"/>
    <p:sldId id="300" r:id="rId8"/>
    <p:sldId id="301" r:id="rId9"/>
    <p:sldId id="302" r:id="rId10"/>
    <p:sldId id="303" r:id="rId11"/>
    <p:sldId id="309" r:id="rId12"/>
    <p:sldId id="30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4F96"/>
    <a:srgbClr val="FF6600"/>
    <a:srgbClr val="88AEDC"/>
    <a:srgbClr val="7DA7D9"/>
    <a:srgbClr val="7FB3D7"/>
    <a:srgbClr val="70AAD2"/>
    <a:srgbClr val="71B1D1"/>
    <a:srgbClr val="9BBCFF"/>
    <a:srgbClr val="85AE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>
        <p:scale>
          <a:sx n="58" d="100"/>
          <a:sy n="58" d="100"/>
        </p:scale>
        <p:origin x="-516" y="-18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44638" y="1068388"/>
            <a:ext cx="4468812" cy="3662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52525" y="5089525"/>
            <a:ext cx="5257800" cy="406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="" xmlns:p14="http://schemas.microsoft.com/office/powerpoint/2010/main" val="22698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406717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49325"/>
            <a:ext cx="6248400" cy="468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438" y="5938838"/>
            <a:ext cx="6667500" cy="56261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49325"/>
            <a:ext cx="6248400" cy="468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438" y="5938838"/>
            <a:ext cx="6667500" cy="56261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8388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9388" cy="39766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49325"/>
            <a:ext cx="6248400" cy="468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438" y="5938838"/>
            <a:ext cx="6667500" cy="56261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49325"/>
            <a:ext cx="6248400" cy="468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438" y="5938838"/>
            <a:ext cx="6667500" cy="56261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49325"/>
            <a:ext cx="6248400" cy="468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438" y="5938838"/>
            <a:ext cx="6667500" cy="56261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49325"/>
            <a:ext cx="6248400" cy="468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438" y="5938838"/>
            <a:ext cx="6667500" cy="56261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49325"/>
            <a:ext cx="6248400" cy="468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438" y="5938838"/>
            <a:ext cx="6667500" cy="56261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49325"/>
            <a:ext cx="6248400" cy="468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438" y="5938838"/>
            <a:ext cx="6667500" cy="56261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949325"/>
            <a:ext cx="6248400" cy="468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438" y="5938838"/>
            <a:ext cx="6667500" cy="56261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497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61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510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346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60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52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28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978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70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06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768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352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-1589"/>
            <a:ext cx="10800270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950"/>
            <a:ext cx="4896297" cy="277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034358" y="5219997"/>
            <a:ext cx="4752528" cy="1615584"/>
          </a:xfrm>
          <a:prstGeom prst="rect">
            <a:avLst/>
          </a:prstGeom>
        </p:spPr>
        <p:txBody>
          <a:bodyPr>
            <a:noAutofit/>
          </a:bodyPr>
          <a:lstStyle>
            <a:lvl1pPr marL="302383" indent="-302383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5215" indent="-302383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43197" indent="-251986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59929" indent="-251986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12709" indent="-251986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6548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31826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67104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23829" indent="-251986" algn="l" defTabSz="1007943" rtl="0" eaLnBrk="1" latinLnBrk="0" hangingPunct="1">
              <a:spcBef>
                <a:spcPts val="423"/>
              </a:spcBef>
              <a:buClr>
                <a:schemeClr val="accent1"/>
              </a:buClr>
              <a:buFont typeface="Symbol" pitchFamily="18" charset="2"/>
              <a:buChar char="*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Давыдова Надежда Станиславовна, </a:t>
            </a:r>
          </a:p>
          <a:p>
            <a:pPr marL="0" indent="0" algn="r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 экономических наук, 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НОЦ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«Бережливое производство»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3769" y="2442904"/>
            <a:ext cx="9781178" cy="13369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науки и образования в области бережливого производства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74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10"/>
            <a:ext cx="10800270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68544" y="1851011"/>
            <a:ext cx="6179897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4F96"/>
                </a:solidFill>
              </a:rPr>
              <a:t>Результаты опроса предприятий</a:t>
            </a:r>
            <a:endParaRPr lang="ru-RU" sz="2800" b="1" dirty="0">
              <a:solidFill>
                <a:srgbClr val="004F96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6155090"/>
              </p:ext>
            </p:extLst>
          </p:nvPr>
        </p:nvGraphicFramePr>
        <p:xfrm>
          <a:off x="325404" y="2493953"/>
          <a:ext cx="9755221" cy="49898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500858"/>
                <a:gridCol w="3254363"/>
              </a:tblGrid>
              <a:tr h="490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от числа опрошенных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0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расходов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0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Устранение  потерь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0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клиентом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0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Уважение к человеку в организации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0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Выстраивание философии 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0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Взаимосвязь целей и принципов 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0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Эффективность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2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по ГОСТ Р 56020</a:t>
                      </a:r>
                      <a:endParaRPr lang="ru-RU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6235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2" y="-32225"/>
            <a:ext cx="10800270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792" y="2422515"/>
            <a:ext cx="9720833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активизации деятельности в Российской Федерации в области бережливого производства необходимо: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Системный подход к обучению кадров, поддержка деятельности ВУЗов в области магистерских программ;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российской научной школы в области бережливого производства, создание диссертационного совета.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Информирование бизнеса об основах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принципах бережливого производства (развенчание идеи о том, что бережливое производство связано с жесткой экономией; формирование философии производственной системы,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персонала в процесс преобразований).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528" y="1851011"/>
            <a:ext cx="9742419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4F96"/>
                </a:solidFill>
              </a:rPr>
              <a:t>Предложения</a:t>
            </a:r>
            <a:endParaRPr lang="ru-RU" sz="1600" b="1" dirty="0">
              <a:solidFill>
                <a:srgbClr val="004F9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429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0" y="-10658"/>
            <a:ext cx="10800270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880072" y="3420713"/>
            <a:ext cx="6775103" cy="1016460"/>
          </a:xfrm>
        </p:spPr>
        <p:txBody>
          <a:bodyPr>
            <a:normAutofit fontScale="90000"/>
          </a:bodyPr>
          <a:lstStyle/>
          <a:p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altLang="ja-JP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ja-JP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ja-JP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ja-JP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Желаю Вам дальнейшего процветания!</a:t>
            </a:r>
            <a:r>
              <a:rPr lang="ja-JP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ja-JP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" name="Picture 2" descr="C:\Users\1\Documents\Давыдова\Мое\ФОТО\МОЕ\Я\Я\Я лучшее\IMG_675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" y="3303585"/>
            <a:ext cx="2405069" cy="3608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68808" y="4870306"/>
            <a:ext cx="5318716" cy="2689369"/>
          </a:xfrm>
          <a:prstGeom prst="rect">
            <a:avLst/>
          </a:prstGeom>
        </p:spPr>
        <p:txBody>
          <a:bodyPr vert="horz" lIns="100794" tIns="50397" rIns="100794" bIns="50397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ja-JP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Давыдова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Надежда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Станиславовна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89128548465</a:t>
            </a:r>
          </a:p>
          <a:p>
            <a:pPr>
              <a:lnSpc>
                <a:spcPct val="100000"/>
              </a:lnSpc>
            </a:pPr>
            <a:r>
              <a:rPr lang="en-US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dav_ns@bk.ru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0830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77799" y="-701675"/>
            <a:ext cx="10861713" cy="826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1750" y="5280025"/>
            <a:ext cx="4217988" cy="206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351077"/>
            <a:ext cx="10755352" cy="2811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Один из старейших вузов и крупнейших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научно-образовательных центров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Приволжского федерального округа России.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20" y="422251"/>
            <a:ext cx="427658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39763"/>
            <a:ext cx="8607425" cy="1238250"/>
          </a:xfrm>
        </p:spPr>
        <p:txBody>
          <a:bodyPr tIns="27720"/>
          <a:lstStyle/>
          <a:p>
            <a:pPr eaLnBrk="1"/>
            <a:endParaRPr lang="ru-RU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741363" y="2101850"/>
            <a:ext cx="8607425" cy="5191125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endParaRPr lang="ru-RU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13618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500563" y="2339975"/>
            <a:ext cx="5400675" cy="300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 dirty="0" smtClean="0">
                <a:solidFill>
                  <a:srgbClr val="006699"/>
                </a:solidFill>
                <a:latin typeface="Calibri" pitchFamily="34" charset="0"/>
              </a:rPr>
              <a:t>Факультеты и институты</a:t>
            </a:r>
            <a:r>
              <a:rPr lang="de-DE" sz="2800" dirty="0" smtClean="0">
                <a:solidFill>
                  <a:srgbClr val="006699"/>
                </a:solidFill>
                <a:latin typeface="Calibri" pitchFamily="34" charset="0"/>
              </a:rPr>
              <a:t>:   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20.</a:t>
            </a:r>
            <a:endParaRPr lang="de-DE" sz="28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 dirty="0" smtClean="0">
                <a:solidFill>
                  <a:srgbClr val="006699"/>
                </a:solidFill>
                <a:latin typeface="Calibri" pitchFamily="34" charset="0"/>
              </a:rPr>
              <a:t>Студенты</a:t>
            </a:r>
            <a:r>
              <a:rPr lang="de-DE" sz="2800" dirty="0" smtClean="0">
                <a:solidFill>
                  <a:srgbClr val="006699"/>
                </a:solidFill>
                <a:latin typeface="Calibri" pitchFamily="34" charset="0"/>
              </a:rPr>
              <a:t>: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14</a:t>
            </a:r>
            <a:r>
              <a:rPr lang="de-DE" sz="2800" dirty="0">
                <a:solidFill>
                  <a:srgbClr val="FF0000"/>
                </a:solidFill>
                <a:latin typeface="Calibri" pitchFamily="34" charset="0"/>
              </a:rPr>
              <a:t> 000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de-DE" sz="28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800" dirty="0" smtClean="0">
                <a:solidFill>
                  <a:srgbClr val="006699"/>
                </a:solidFill>
                <a:latin typeface="Calibri" pitchFamily="34" charset="0"/>
              </a:rPr>
              <a:t>Направления подготовки</a:t>
            </a:r>
            <a:r>
              <a:rPr lang="de-DE" sz="2800" dirty="0" smtClean="0">
                <a:solidFill>
                  <a:srgbClr val="006699"/>
                </a:solidFill>
                <a:latin typeface="Calibri" pitchFamily="34" charset="0"/>
              </a:rPr>
              <a:t>: </a:t>
            </a:r>
            <a:r>
              <a:rPr lang="ru-RU" sz="2800" dirty="0" err="1">
                <a:solidFill>
                  <a:srgbClr val="FF0000"/>
                </a:solidFill>
                <a:latin typeface="Calibri" pitchFamily="34" charset="0"/>
              </a:rPr>
              <a:t>бакалавриат</a:t>
            </a:r>
            <a:r>
              <a:rPr lang="de-DE" sz="28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магистратура</a:t>
            </a:r>
            <a:r>
              <a:rPr lang="de-DE" sz="28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аспирантура</a:t>
            </a:r>
            <a:r>
              <a:rPr lang="de-DE" sz="28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докторантура.</a:t>
            </a:r>
            <a:endParaRPr lang="de-DE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11124" y="5803900"/>
            <a:ext cx="4281115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 smtClean="0">
                <a:solidFill>
                  <a:srgbClr val="006699"/>
                </a:solidFill>
                <a:latin typeface="Calibri" pitchFamily="34" charset="0"/>
              </a:rPr>
              <a:t>Профессорско-преподаватель-</a:t>
            </a:r>
            <a:r>
              <a:rPr lang="ru-RU" sz="2400" dirty="0" err="1" smtClean="0">
                <a:solidFill>
                  <a:srgbClr val="006699"/>
                </a:solidFill>
                <a:latin typeface="Calibri" pitchFamily="34" charset="0"/>
              </a:rPr>
              <a:t>ский</a:t>
            </a:r>
            <a:r>
              <a:rPr lang="ru-RU" sz="2400" dirty="0" smtClean="0">
                <a:solidFill>
                  <a:srgbClr val="006699"/>
                </a:solidFill>
                <a:latin typeface="Calibri" pitchFamily="34" charset="0"/>
              </a:rPr>
              <a:t> состав:</a:t>
            </a:r>
            <a:endParaRPr lang="de-DE" sz="2400" dirty="0">
              <a:solidFill>
                <a:srgbClr val="CC6600"/>
              </a:solidFill>
              <a:latin typeface="Calibri" pitchFamily="34" charset="0"/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 sz="2400" dirty="0">
                <a:solidFill>
                  <a:srgbClr val="006699"/>
                </a:solidFill>
                <a:latin typeface="Calibri" pitchFamily="34" charset="0"/>
              </a:rPr>
              <a:t>      - </a:t>
            </a:r>
            <a:r>
              <a:rPr lang="ru-RU" sz="2400" dirty="0" smtClean="0">
                <a:solidFill>
                  <a:srgbClr val="006699"/>
                </a:solidFill>
                <a:latin typeface="Calibri" pitchFamily="34" charset="0"/>
              </a:rPr>
              <a:t>448 кандидатов наук;</a:t>
            </a:r>
            <a:endParaRPr lang="de-DE" sz="2400" dirty="0">
              <a:solidFill>
                <a:srgbClr val="006699"/>
              </a:solidFill>
              <a:latin typeface="Calibri" pitchFamily="34" charset="0"/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de-DE" sz="2400" dirty="0">
                <a:solidFill>
                  <a:srgbClr val="006699"/>
                </a:solidFill>
                <a:latin typeface="Calibri" pitchFamily="34" charset="0"/>
              </a:rPr>
              <a:t>      - </a:t>
            </a:r>
            <a:r>
              <a:rPr lang="ru-RU" sz="2400" dirty="0" smtClean="0">
                <a:solidFill>
                  <a:srgbClr val="006699"/>
                </a:solidFill>
                <a:latin typeface="Calibri" pitchFamily="34" charset="0"/>
              </a:rPr>
              <a:t>88 докторов наук.</a:t>
            </a:r>
            <a:endParaRPr lang="de-DE" sz="2400" dirty="0">
              <a:solidFill>
                <a:srgbClr val="0066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1" y="323453"/>
            <a:ext cx="6336703" cy="138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7" y="0"/>
            <a:ext cx="10800270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528" y="1851011"/>
            <a:ext cx="3019866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4F96"/>
                </a:solidFill>
              </a:rPr>
              <a:t>Библиотека </a:t>
            </a:r>
            <a:endParaRPr lang="ru-RU" sz="3600" b="1" dirty="0">
              <a:solidFill>
                <a:srgbClr val="004F96"/>
              </a:solidFill>
            </a:endParaRPr>
          </a:p>
        </p:txBody>
      </p:sp>
      <p:pic>
        <p:nvPicPr>
          <p:cNvPr id="12" name="Рисунок 11" descr="2551_13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6057" y="2995226"/>
            <a:ext cx="3170337" cy="2108274"/>
          </a:xfrm>
          <a:prstGeom prst="rect">
            <a:avLst/>
          </a:prstGeom>
        </p:spPr>
      </p:pic>
      <p:pic>
        <p:nvPicPr>
          <p:cNvPr id="13" name="Рисунок 12" descr="DSC_677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947996" y="-14677"/>
            <a:ext cx="2857036" cy="2070897"/>
          </a:xfrm>
          <a:prstGeom prst="rect">
            <a:avLst/>
          </a:prstGeom>
        </p:spPr>
      </p:pic>
      <p:pic>
        <p:nvPicPr>
          <p:cNvPr id="1026" name="Picture 2" descr="Итоги  международной лин-конференции «От эффективных лин-процессов - к идеалам производственной системы»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7" y="5436021"/>
            <a:ext cx="3810002" cy="2664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тоги  международной лин-конференции «От эффективных лин-процессов - к идеалам производственной системы»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6" y="2458549"/>
            <a:ext cx="3810000" cy="2821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братная связь от участников международной лин-конференции «От эффективных лин-процессов – к идеалам операционной системы»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00" y="1573213"/>
            <a:ext cx="6773295" cy="6575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82" y="422251"/>
            <a:ext cx="5355954" cy="138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0270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528" y="1851011"/>
            <a:ext cx="8191986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4F96"/>
                </a:solidFill>
              </a:rPr>
              <a:t>НОЦ «Бережливое производство» </a:t>
            </a:r>
            <a:endParaRPr lang="ru-RU" sz="3600" b="1" dirty="0">
              <a:solidFill>
                <a:srgbClr val="004F9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800" y="2458550"/>
            <a:ext cx="9223375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структуре ФГБОУ ВПО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создан Научно-образовательный центр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«Бережливое производство»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задачами НОЦ являются: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системы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обмена информацией между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организациями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отношении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применения методов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инструментов бережливого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производства;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популяризация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принципов внедрения бережливого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производства;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и развитие образовательных проектов по подготовке специалистов в сфере внедрения бережливого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производства.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340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0270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528" y="1851011"/>
            <a:ext cx="8191986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4F96"/>
                </a:solidFill>
              </a:rPr>
              <a:t>НОЦ «Бережливое производство» </a:t>
            </a:r>
            <a:endParaRPr lang="ru-RU" sz="3600" b="1" dirty="0">
              <a:solidFill>
                <a:srgbClr val="004F9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791" y="2699717"/>
            <a:ext cx="9565155" cy="450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Проведение международных конференций в области бережливого производства;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Участие в деятельности РГ по разработке стандартов в области бережливого производства;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кандидатских диссертаций в области бережливого производства (5 аспирантов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Магистратура «Экономика бережливого производства» - 14 человек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Курсы лекций по бережливому производству магистрам и бакалаврам различных специальностей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6235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645" y="0"/>
            <a:ext cx="10800270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1" y="1993887"/>
            <a:ext cx="964882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4F96"/>
                </a:solidFill>
              </a:rPr>
              <a:t>Развитие идей бережливого производства: </a:t>
            </a:r>
            <a:endParaRPr lang="ru-RU" sz="2800" b="1" dirty="0">
              <a:solidFill>
                <a:srgbClr val="004F9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768" y="2512228"/>
            <a:ext cx="9001000" cy="455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Получает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развитие система добровольной сертификации системы менеджмента бережливого производства;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Растет интерес к национальным регламентам по бережливому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производству;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Увеличивается количество руководящих указаний от органов государственной власти, управляющих компаний по применению методов бережливого производства;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активных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лин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-предприятий и здравый смысл подсказывают руководителям предприятий, что пора заняться этой темой серьезно.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415348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6235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0270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48024" y="1763613"/>
            <a:ext cx="6983130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4F96"/>
                </a:solidFill>
              </a:rPr>
              <a:t>Новые задачи перед ВУЗами:</a:t>
            </a:r>
            <a:endParaRPr lang="ru-RU" sz="3600" b="1" dirty="0">
              <a:solidFill>
                <a:srgbClr val="004F9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768" y="2699717"/>
            <a:ext cx="9936857" cy="450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чаще и чаще звучат требования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 стороны предприятий 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необходимости подготовки кадров.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Краткосрочных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курсов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явно недостаточно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необходим более основательный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комплексный подход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Предвидя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такую ситуацию, некоторые высшие учебные заведения, в том числе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УдГУ, открыли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магистратуру по бережливому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производству.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– сделать образование в области бережливого производство не частной инициативой активных лиц, а системной работой коллективов профессиональных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ученых, тренеров, преподавателей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6235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40114" y="1573213"/>
            <a:ext cx="6115061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2800" b="1" dirty="0" smtClean="0">
                <a:solidFill>
                  <a:srgbClr val="26125F"/>
                </a:solidFill>
                <a:latin typeface="Tahoma" pitchFamily="34" charset="0"/>
              </a:rPr>
              <a:t>Инженерное направление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de-DE" sz="2800" b="1" dirty="0">
              <a:solidFill>
                <a:srgbClr val="26125F"/>
              </a:solidFill>
              <a:latin typeface="Tahoma" pitchFamily="34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548188" y="3779838"/>
            <a:ext cx="5135594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Институт гражданской защиты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>
                <a:solidFill>
                  <a:srgbClr val="004F96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Институт нефти и газа им. М. С. Гуцериева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информационных технологий 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 вычислительной техники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75000"/>
              <a:buFont typeface="Wingdings" pitchFamily="2" charset="2"/>
              <a:buChar char="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4F96"/>
                </a:solidFill>
                <a:latin typeface="Calibri" pitchFamily="34" charset="0"/>
              </a:rPr>
              <a:t>  Факультет медицинской биотехнологии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73" y="330053"/>
            <a:ext cx="6308671" cy="138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5" y="0"/>
            <a:ext cx="10800270" cy="81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5815" y="1851011"/>
            <a:ext cx="9349131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F96"/>
                </a:solidFill>
              </a:rPr>
              <a:t>Наука в области бережливого производства </a:t>
            </a:r>
            <a:endParaRPr lang="ru-RU" sz="3200" b="1" dirty="0">
              <a:solidFill>
                <a:srgbClr val="004F9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792" y="2458550"/>
            <a:ext cx="9295383" cy="492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собственной научной базы в области бережливого производства.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Необходима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более действенная связь между учеными и бизнесом, только в этом случае мы сможем предложить новые действенные методы повышения эффективности.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России – огромный интеллектуальный потенциал, который необходимо развивать и укреплять.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Необходимо создавать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научные школы в области бережливого производства.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Необходим диссертационный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совет, в котором можно было бы профессионально рассматривать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диссертации (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полноценная научная дискуссия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 и развивать научное направление в данной области.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78" y="467469"/>
            <a:ext cx="72986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6235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Words>798</Words>
  <Application>Microsoft Office PowerPoint</Application>
  <PresentationFormat>Произвольный</PresentationFormat>
  <Paragraphs>122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 Желаю Вам дальнейшего процветания!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UdSU Tempus Projects</dc:title>
  <dc:creator>User</dc:creator>
  <cp:lastModifiedBy>katya</cp:lastModifiedBy>
  <cp:revision>170</cp:revision>
  <cp:lastPrinted>1601-01-01T00:00:00Z</cp:lastPrinted>
  <dcterms:created xsi:type="dcterms:W3CDTF">2009-04-16T07:32:33Z</dcterms:created>
  <dcterms:modified xsi:type="dcterms:W3CDTF">2015-10-08T07:42:55Z</dcterms:modified>
</cp:coreProperties>
</file>